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0" r:id="rId4"/>
    <p:sldId id="264" r:id="rId5"/>
    <p:sldId id="261" r:id="rId6"/>
    <p:sldId id="262" r:id="rId7"/>
    <p:sldId id="279" r:id="rId8"/>
    <p:sldId id="273" r:id="rId9"/>
    <p:sldId id="256" r:id="rId10"/>
    <p:sldId id="282" r:id="rId11"/>
    <p:sldId id="283" r:id="rId12"/>
    <p:sldId id="281" r:id="rId13"/>
    <p:sldId id="274" r:id="rId14"/>
    <p:sldId id="275" r:id="rId15"/>
    <p:sldId id="280" r:id="rId16"/>
    <p:sldId id="276" r:id="rId17"/>
    <p:sldId id="268" r:id="rId18"/>
    <p:sldId id="271" r:id="rId19"/>
    <p:sldId id="267" r:id="rId20"/>
    <p:sldId id="259" r:id="rId21"/>
    <p:sldId id="266" r:id="rId22"/>
    <p:sldId id="277" r:id="rId23"/>
    <p:sldId id="265" r:id="rId24"/>
    <p:sldId id="278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12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AAB5C-3DE5-4177-8C1B-D0FE5A28A648}" type="datetimeFigureOut">
              <a:rPr lang="ru-RU" smtClean="0"/>
              <a:pPr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53093-B767-4780-9335-DAD79F1E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ru.euronews.com/next/2023/06/06/france-has-approved-a-law-that-targets-influencer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Xg3cz1QyaqtueObWFUqqkyEeCOeNPPXl/view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ro.by/wp-content/uploads/2023/03/%D0%90%D0%A0%D0%9E-%D0%9E%D0%B1%D0%B7%D0%BE%D1%80-%D1%80%D1%8B%D0%BD%D0%BA%D0%B0-2022-2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596602"/>
            <a:ext cx="9274967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11960" y="339502"/>
            <a:ext cx="583264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Сергей </a:t>
            </a:r>
            <a:r>
              <a:rPr lang="ru-RU" sz="4000" b="1" dirty="0" err="1" smtClean="0"/>
              <a:t>Кузьменко</a:t>
            </a:r>
            <a:r>
              <a:rPr lang="ru-RU" sz="4000" b="1" dirty="0" smtClean="0"/>
              <a:t> </a:t>
            </a:r>
            <a:br>
              <a:rPr lang="ru-RU" sz="4000" b="1" dirty="0" smtClean="0"/>
            </a:br>
            <a:r>
              <a:rPr lang="en-US" sz="4000" b="1" dirty="0" smtClean="0"/>
              <a:t>@</a:t>
            </a:r>
            <a:r>
              <a:rPr lang="en-US" sz="4000" b="1" dirty="0" err="1" smtClean="0"/>
              <a:t>SergioSilvi</a:t>
            </a:r>
            <a:r>
              <a:rPr lang="en-US" sz="4000" b="1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b="1" dirty="0" smtClean="0"/>
              <a:t>100+ выступлений на международных конференциях, форумах, саммитах,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err="1" smtClean="0"/>
              <a:t>митапах</a:t>
            </a:r>
            <a:r>
              <a:rPr lang="ru-RU" sz="2000" b="1" dirty="0" smtClean="0"/>
              <a:t>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600" dirty="0" smtClean="0"/>
              <a:t>Ментор и член жюри</a:t>
            </a:r>
            <a:r>
              <a:rPr lang="en-US" sz="1600" dirty="0" smtClean="0"/>
              <a:t>: </a:t>
            </a:r>
            <a:r>
              <a:rPr lang="en-US" sz="1600" dirty="0" err="1" smtClean="0"/>
              <a:t>EduTech</a:t>
            </a:r>
            <a:r>
              <a:rPr lang="ru-RU" sz="1600" dirty="0" smtClean="0"/>
              <a:t>, </a:t>
            </a:r>
            <a:r>
              <a:rPr lang="en-US" sz="1600" dirty="0" err="1" smtClean="0"/>
              <a:t>StartUp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Bootcamp</a:t>
            </a:r>
            <a:r>
              <a:rPr lang="ru-RU" sz="1600" dirty="0" smtClean="0"/>
              <a:t>, </a:t>
            </a:r>
            <a:r>
              <a:rPr lang="en-US" sz="1600" dirty="0" err="1" smtClean="0"/>
              <a:t>InvestWeekend</a:t>
            </a:r>
            <a:r>
              <a:rPr lang="ru-RU" sz="1600" dirty="0" smtClean="0"/>
              <a:t>, </a:t>
            </a:r>
            <a:r>
              <a:rPr lang="en-US" sz="1600" dirty="0" err="1"/>
              <a:t>Malimon</a:t>
            </a:r>
            <a:r>
              <a:rPr lang="en-US" sz="1600" dirty="0"/>
              <a:t> </a:t>
            </a:r>
            <a:r>
              <a:rPr lang="ru-RU" sz="1600" dirty="0" err="1"/>
              <a:t>бывш</a:t>
            </a:r>
            <a:r>
              <a:rPr lang="ru-RU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startup.by</a:t>
            </a:r>
            <a:r>
              <a:rPr lang="ru-RU" sz="1600" dirty="0" smtClean="0"/>
              <a:t>,</a:t>
            </a:r>
            <a:r>
              <a:rPr lang="en-US" sz="1600" dirty="0" smtClean="0"/>
              <a:t> Venture </a:t>
            </a:r>
            <a:r>
              <a:rPr lang="en-US" sz="1600" dirty="0"/>
              <a:t>Day </a:t>
            </a:r>
            <a:r>
              <a:rPr lang="en-US" sz="1600" dirty="0" smtClean="0"/>
              <a:t>Belarus</a:t>
            </a:r>
            <a:r>
              <a:rPr lang="ru-RU" sz="1600" dirty="0" smtClean="0"/>
              <a:t>, </a:t>
            </a:r>
            <a:r>
              <a:rPr lang="en-US" sz="1600" dirty="0" err="1" smtClean="0"/>
              <a:t>SocialDay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Belarus </a:t>
            </a:r>
            <a:r>
              <a:rPr lang="ru-RU" sz="1600" dirty="0" smtClean="0"/>
              <a:t>др</a:t>
            </a:r>
            <a:r>
              <a:rPr lang="ru-RU" dirty="0" smtClean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2067694"/>
            <a:ext cx="2054280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Контакты</a:t>
            </a:r>
            <a:r>
              <a:rPr lang="en-US" b="1" dirty="0" smtClean="0"/>
              <a:t>: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+375293419450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TG @</a:t>
            </a:r>
            <a:r>
              <a:rPr lang="en-US" b="1" dirty="0" err="1" smtClean="0"/>
              <a:t>SergioSilvi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FB @</a:t>
            </a:r>
            <a:r>
              <a:rPr lang="en-US" b="1" dirty="0" err="1" smtClean="0"/>
              <a:t>SergioSilvi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   IG @</a:t>
            </a:r>
            <a:r>
              <a:rPr lang="en-US" b="1" dirty="0" err="1" smtClean="0"/>
              <a:t>SergioSilvi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tuk 2023\IGF2023\5fa0eee0a66955009d672edf_Ft8iJJkIkS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6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tuk 2023\IGF2023\0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705"/>
            <a:ext cx="7612648" cy="513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44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06" y="4564766"/>
            <a:ext cx="9151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https://ru.euronews.com/next/2023/06/06/france-has-approved-a-law-that-targets-influencers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 descr="C:\tuk 2023\IGF2023\05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229"/>
            <a:ext cx="6120680" cy="45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7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uk 2023\IGF2023\0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" y="-92546"/>
            <a:ext cx="9196158" cy="51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691340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https://drive.google.com/file/d/1Xg3cz1QyaqtueObWFUqqkyEeCOeNPPXl/view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5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tuk 2023\IGF2023\0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0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Борьба.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00151"/>
            <a:ext cx="8435280" cy="33944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Отдельные попытки применения практик эффективного использования крупнейших маркетинговых платформ для ведения бизнеса противоречат самой сути бизнес моделей этих платформ и не позволяют достигать им своих ключевых показателей эффективности – наращивать </a:t>
            </a:r>
            <a:r>
              <a:rPr lang="en-US" dirty="0" smtClean="0"/>
              <a:t>MAU </a:t>
            </a:r>
            <a:r>
              <a:rPr lang="ru-RU" dirty="0" smtClean="0"/>
              <a:t>и время пребывания пользователя на платформе.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7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tuk 2023\IGF2023\0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93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7848872" cy="508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199" y="1347614"/>
            <a:ext cx="55948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Бизнес все еще верит платформам.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Хотя ситуация очевидна.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555526"/>
            <a:ext cx="3489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Pay to play </a:t>
            </a:r>
            <a:r>
              <a:rPr lang="ru-RU" sz="3200" dirty="0" smtClean="0"/>
              <a:t>модель.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535713" y="4464357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tuk 2023\con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7494"/>
            <a:ext cx="8622358" cy="4299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2546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54% ли процента</a:t>
            </a:r>
            <a:r>
              <a:rPr lang="en-US" sz="3600" dirty="0" smtClean="0"/>
              <a:t>? </a:t>
            </a:r>
            <a:r>
              <a:rPr lang="ru-RU" sz="3600" dirty="0" smtClean="0"/>
              <a:t>Ведь нет измерителя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712613"/>
            <a:ext cx="6462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2"/>
              </a:rPr>
              <a:t>https://aro.by/wp-content/uploads/2023/03/%D0%90%D0%A0%D0%9E-%D0%9E%D0%B1%D0%B7%D0%BE%D1%80-%D1%80%D1%8B%D0%BD%D0%BA%D0%B0-2022-2.pdf</a:t>
            </a:r>
            <a:endParaRPr lang="ru-RU" sz="1100" dirty="0"/>
          </a:p>
        </p:txBody>
      </p:sp>
      <p:pic>
        <p:nvPicPr>
          <p:cNvPr id="7170" name="Picture 2" descr="C:\tuk 2023\rekl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55526"/>
            <a:ext cx="7240626" cy="4037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tuk 2023\kolonializm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400" dirty="0" smtClean="0"/>
              <a:t>Победить и обратить себе на пользу все эти явления можно </a:t>
            </a:r>
            <a:r>
              <a:rPr lang="ru-RU" sz="3400" dirty="0"/>
              <a:t>ТОЛЬКО через образование. </a:t>
            </a:r>
          </a:p>
          <a:p>
            <a:r>
              <a:rPr lang="ru-RU" sz="3400" dirty="0"/>
              <a:t>Через признание СУЩЕСТВОВАНИЯ этой проблемы. </a:t>
            </a:r>
          </a:p>
          <a:p>
            <a:r>
              <a:rPr lang="ru-RU" sz="3400" dirty="0"/>
              <a:t>Через объяснение с малых лет детям ЧТО это за явление, что за платформы, как ими пользоваться, зачем это нужно. </a:t>
            </a:r>
          </a:p>
          <a:p>
            <a:r>
              <a:rPr lang="ru-RU" sz="3400" dirty="0"/>
              <a:t>Через внедрение ЗДОРОВЫХ подходов к системному управлению информацией в современной цифровой среде у взрослых. </a:t>
            </a:r>
          </a:p>
          <a:p>
            <a:r>
              <a:rPr lang="ru-RU" sz="3400" dirty="0"/>
              <a:t>Через создание </a:t>
            </a:r>
            <a:r>
              <a:rPr lang="ru-RU" sz="3400" dirty="0" err="1"/>
              <a:t>ВУЗовских</a:t>
            </a:r>
            <a:r>
              <a:rPr lang="ru-RU" sz="3400" dirty="0"/>
              <a:t> программ для выращивания </a:t>
            </a:r>
            <a:r>
              <a:rPr lang="ru-RU" sz="3400" dirty="0" smtClean="0"/>
              <a:t>специалистов для бизнеса.</a:t>
            </a:r>
            <a:endParaRPr lang="ru-RU" sz="34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uk 2023\i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400600" cy="4904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tuk 2023\IGF2023\0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067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4" y="111443"/>
            <a:ext cx="6657975" cy="492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259632" y="267494"/>
            <a:ext cx="72008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4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31770"/>
            <a:ext cx="9324528" cy="511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31" y="2168123"/>
            <a:ext cx="5220073" cy="3396003"/>
          </a:xfrm>
          <a:prstGeom prst="rect">
            <a:avLst/>
          </a:prstGeom>
        </p:spPr>
        <p:txBody>
          <a:bodyPr wrap="square" lIns="71317" tIns="35660" rIns="71317" bIns="35660">
            <a:spAutoFit/>
          </a:bodyPr>
          <a:lstStyle/>
          <a:p>
            <a:r>
              <a:rPr lang="ru-RU" sz="3400" dirty="0">
                <a:solidFill>
                  <a:srgbClr val="C00000"/>
                </a:solidFill>
              </a:rPr>
              <a:t>Сергей Кузьменко</a:t>
            </a:r>
            <a:endParaRPr lang="en-US" sz="3400" dirty="0">
              <a:solidFill>
                <a:srgbClr val="C00000"/>
              </a:solidFill>
            </a:endParaRPr>
          </a:p>
          <a:p>
            <a:r>
              <a:rPr lang="ru-RU" sz="2200" b="1" dirty="0"/>
              <a:t>Больше полезных </a:t>
            </a:r>
            <a:r>
              <a:rPr lang="en-US" sz="2200" b="1" dirty="0"/>
              <a:t>SMM </a:t>
            </a:r>
            <a:r>
              <a:rPr lang="ru-RU" sz="2200" b="1" dirty="0"/>
              <a:t>приемов для моих подписчиков</a:t>
            </a:r>
            <a:r>
              <a:rPr lang="en-US" sz="2200" b="1" dirty="0"/>
              <a:t>: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en-US" sz="2200" b="1" dirty="0">
                <a:solidFill>
                  <a:srgbClr val="FF0000"/>
                </a:solidFill>
              </a:rPr>
              <a:t>Fb.com/</a:t>
            </a:r>
            <a:r>
              <a:rPr lang="en-US" sz="2200" b="1" dirty="0" err="1">
                <a:solidFill>
                  <a:srgbClr val="FF0000"/>
                </a:solidFill>
              </a:rPr>
              <a:t>SergioSilvi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>Linkedin.com/in/</a:t>
            </a:r>
            <a:r>
              <a:rPr lang="en-US" sz="2200" b="1" dirty="0" err="1">
                <a:solidFill>
                  <a:srgbClr val="FF0000"/>
                </a:solidFill>
              </a:rPr>
              <a:t>SergeyKuzmenkoMinsk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>TG @</a:t>
            </a:r>
            <a:r>
              <a:rPr lang="en-US" sz="2200" b="1" dirty="0" err="1">
                <a:solidFill>
                  <a:srgbClr val="FF0000"/>
                </a:solidFill>
              </a:rPr>
              <a:t>SergioSilvi</a:t>
            </a:r>
            <a:r>
              <a:rPr lang="en-US" sz="2200" b="1" dirty="0">
                <a:solidFill>
                  <a:srgbClr val="FF0000"/>
                </a:solidFill>
              </a:rPr>
              <a:t>  </a:t>
            </a:r>
            <a:r>
              <a:rPr lang="ru-RU" sz="2200" b="1" dirty="0">
                <a:solidFill>
                  <a:srgbClr val="FF0000"/>
                </a:solidFill>
              </a:rPr>
              <a:t>+375 29 3419 450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/>
              <a:t/>
            </a:r>
            <a:br>
              <a:rPr lang="en-US" sz="2200" b="1" dirty="0"/>
            </a:b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835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036"/>
            <a:ext cx="8229600" cy="857250"/>
          </a:xfrm>
        </p:spPr>
        <p:txBody>
          <a:bodyPr>
            <a:noAutofit/>
          </a:bodyPr>
          <a:lstStyle/>
          <a:p>
            <a:r>
              <a:rPr lang="ru-RU" sz="2000" dirty="0" smtClean="0"/>
              <a:t>Ядро аудитории интернета в </a:t>
            </a:r>
            <a:r>
              <a:rPr lang="ru-RU" sz="2000" dirty="0" smtClean="0"/>
              <a:t>РБ </a:t>
            </a:r>
            <a:r>
              <a:rPr lang="ru-RU" sz="2000" dirty="0" smtClean="0"/>
              <a:t>– </a:t>
            </a:r>
            <a:r>
              <a:rPr lang="ru-RU" sz="2000" dirty="0" smtClean="0"/>
              <a:t>активные пользователи соц платформ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76275"/>
            <a:ext cx="785403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Среднестатистический пользователь использует </a:t>
            </a:r>
            <a:br>
              <a:rPr lang="ru-RU" sz="2000" dirty="0" smtClean="0"/>
            </a:br>
            <a:r>
              <a:rPr lang="ru-RU" sz="2000" dirty="0" smtClean="0"/>
              <a:t>5-6 платформ одновременно </a:t>
            </a:r>
            <a:endParaRPr lang="ru-RU" sz="2000" dirty="0"/>
          </a:p>
        </p:txBody>
      </p:sp>
      <p:pic>
        <p:nvPicPr>
          <p:cNvPr id="37890" name="Picture 2" descr="C:\tuk 2023\ownerby\data\0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81184"/>
            <a:ext cx="8064896" cy="4076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Время=деньги</a:t>
            </a:r>
            <a:r>
              <a:rPr lang="en-US" dirty="0" smtClean="0"/>
              <a:t> </a:t>
            </a:r>
            <a:r>
              <a:rPr lang="ru-RU" dirty="0" smtClean="0"/>
              <a:t>и ресурсы страны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00151"/>
            <a:ext cx="843528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2-7 часов в сутки = 8-28 миллионов человеко-часов в сутки 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>160- </a:t>
            </a:r>
            <a:r>
              <a:rPr lang="ru-RU" dirty="0" smtClean="0"/>
              <a:t>650 </a:t>
            </a:r>
            <a:r>
              <a:rPr lang="ru-RU" dirty="0" smtClean="0"/>
              <a:t>миллионов человеко-часов  в месяц.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это только в рабочее время, без выходных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tuk 2023\slaver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6642"/>
            <a:ext cx="9144000" cy="55533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011910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Сама человеческая жизнь и навязанное корпорациями непрерывное желание создавать о своей жизни </a:t>
            </a:r>
            <a:r>
              <a:rPr lang="ru-RU" dirty="0" err="1"/>
              <a:t>контент</a:t>
            </a:r>
            <a:r>
              <a:rPr lang="ru-RU" dirty="0"/>
              <a:t>, становится для корпораций месторождением данных и, соответственно, денег. </a:t>
            </a:r>
            <a:r>
              <a:rPr lang="ru-RU" dirty="0" smtClean="0"/>
              <a:t>  Данные </a:t>
            </a:r>
            <a:r>
              <a:rPr lang="ru-RU" dirty="0"/>
              <a:t>- это новая нефть! И ресурс этот бесконечен.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Этой машиной невозможно управлять</a:t>
            </a:r>
            <a:endParaRPr lang="ru-RU" sz="3600" dirty="0"/>
          </a:p>
        </p:txBody>
      </p:sp>
      <p:pic>
        <p:nvPicPr>
          <p:cNvPr id="7170" name="Picture 2" descr="C:\tuk 2023\IGF2023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0023"/>
            <a:ext cx="7632848" cy="42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tuk 2023\IGF2023\1557.75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5566"/>
            <a:ext cx="75449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262245"/>
            <a:ext cx="844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+mj-lt"/>
                <a:ea typeface="+mj-ea"/>
                <a:cs typeface="+mj-cs"/>
              </a:rPr>
              <a:t>Везде есть правила и рамки – кроме цифровой среды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65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73" y="1040904"/>
            <a:ext cx="8231477" cy="410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375274"/>
            <a:ext cx="8533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Youtube</a:t>
            </a:r>
            <a:r>
              <a:rPr lang="en-US" dirty="0" smtClean="0"/>
              <a:t> </a:t>
            </a:r>
            <a:r>
              <a:rPr lang="ru-RU" dirty="0" smtClean="0"/>
              <a:t>поделился статистикой с какого возраста дети имеют свой личный профиль.</a:t>
            </a:r>
            <a:br>
              <a:rPr lang="ru-RU" dirty="0" smtClean="0"/>
            </a:br>
            <a:r>
              <a:rPr lang="ru-RU" dirty="0" smtClean="0"/>
              <a:t>К 11 годам  83% уже полноценные пользователи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248</Words>
  <Application>Microsoft Office PowerPoint</Application>
  <PresentationFormat>On-screen Show (16:9)</PresentationFormat>
  <Paragraphs>28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Тема Office</vt:lpstr>
      <vt:lpstr>PowerPoint Presentation</vt:lpstr>
      <vt:lpstr>PowerPoint Presentation</vt:lpstr>
      <vt:lpstr>Ядро аудитории интернета в РБ – активные пользователи соц платформ</vt:lpstr>
      <vt:lpstr>Среднестатистический пользователь использует  5-6 платформ одновременно </vt:lpstr>
      <vt:lpstr>Время=деньги и ресурсы страны</vt:lpstr>
      <vt:lpstr>PowerPoint Presentation</vt:lpstr>
      <vt:lpstr>Этой машиной невозможно управлять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Борьба.</vt:lpstr>
      <vt:lpstr>PowerPoint Presentation</vt:lpstr>
      <vt:lpstr>PowerPoint Presentation</vt:lpstr>
      <vt:lpstr>PowerPoint Presentation</vt:lpstr>
      <vt:lpstr>54% ли процента? Ведь нет измерителя</vt:lpstr>
      <vt:lpstr>Решение.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Sergey</cp:lastModifiedBy>
  <cp:revision>15</cp:revision>
  <dcterms:created xsi:type="dcterms:W3CDTF">2023-04-19T10:16:17Z</dcterms:created>
  <dcterms:modified xsi:type="dcterms:W3CDTF">2023-11-13T19:15:54Z</dcterms:modified>
</cp:coreProperties>
</file>