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Lato 1" panose="020B0604020202020204" charset="0"/>
      <p:regular r:id="rId20"/>
    </p:embeddedFont>
    <p:embeddedFont>
      <p:font typeface="Lato 1 Bold" panose="020B0604020202020204" charset="0"/>
      <p:regular r:id="rId21"/>
    </p:embeddedFont>
    <p:embeddedFont>
      <p:font typeface="Lato 2" panose="020B0604020202020204" charset="0"/>
      <p:regular r:id="rId22"/>
    </p:embeddedFont>
    <p:embeddedFont>
      <p:font typeface="Lato 2 Bold" panose="020B0604020202020204" charset="0"/>
      <p:regular r:id="rId23"/>
    </p:embeddedFont>
    <p:embeddedFont>
      <p:font typeface="Lato 2 Bold Italics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08.11.2023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xn----7sbikand4bbyfwe.xn--p1ai/vic2/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xn----7sbikand4bbyfwe.xn--p1ai/app/" TargetMode="External"/><Relationship Id="rId12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xn----7sbikand4bbyfwe.xn--p1ai/game_list/" TargetMode="External"/><Relationship Id="rId11" Type="http://schemas.openxmlformats.org/officeDocument/2006/relationships/image" Target="../media/image6.jpeg"/><Relationship Id="rId5" Type="http://schemas.openxmlformats.org/officeDocument/2006/relationships/hyperlink" Target="http://xn--e1aapchhekkk.xn--d1acj3b/" TargetMode="External"/><Relationship Id="rId10" Type="http://schemas.openxmlformats.org/officeDocument/2006/relationships/hyperlink" Target="http://xn----8sbnaboe5aebflli2aei6f.xn--p1ai/" TargetMode="External"/><Relationship Id="rId4" Type="http://schemas.openxmlformats.org/officeDocument/2006/relationships/hyperlink" Target="http://xn--j1ay.xn--p1ai/" TargetMode="External"/><Relationship Id="rId9" Type="http://schemas.openxmlformats.org/officeDocument/2006/relationships/hyperlink" Target="https://xn----7sbikand4bbyfwe.xn--p1ai/glossary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8.svg"/><Relationship Id="rId7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9.svg"/><Relationship Id="rId7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hyperlink" Target="https://www.w3.org/Translations/WCAG20-ru/" TargetMode="Externa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067633"/>
            <a:ext cx="14037474" cy="4078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 dirty="0" err="1">
                <a:solidFill>
                  <a:srgbClr val="1E3148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Цифровая</a:t>
            </a:r>
            <a:r>
              <a:rPr lang="en-US" sz="5499" dirty="0">
                <a:solidFill>
                  <a:srgbClr val="1E3148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 </a:t>
            </a:r>
            <a:r>
              <a:rPr lang="en-US" sz="5499" dirty="0" err="1">
                <a:solidFill>
                  <a:srgbClr val="1E3148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грамотность</a:t>
            </a:r>
            <a:r>
              <a:rPr lang="en-US" sz="5499" dirty="0">
                <a:solidFill>
                  <a:srgbClr val="1E3148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 </a:t>
            </a:r>
            <a:r>
              <a:rPr lang="en-US" sz="5499" dirty="0" err="1">
                <a:solidFill>
                  <a:srgbClr val="1E3148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для</a:t>
            </a:r>
            <a:r>
              <a:rPr lang="en-US" sz="5499" dirty="0">
                <a:solidFill>
                  <a:srgbClr val="1E3148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 </a:t>
            </a:r>
            <a:r>
              <a:rPr lang="en-US" sz="5499" dirty="0" err="1">
                <a:solidFill>
                  <a:srgbClr val="1E3148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всех</a:t>
            </a:r>
            <a:r>
              <a:rPr lang="en-US" sz="5499" dirty="0">
                <a:solidFill>
                  <a:srgbClr val="1E3148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: </a:t>
            </a:r>
          </a:p>
          <a:p>
            <a:pPr algn="l">
              <a:lnSpc>
                <a:spcPts val="5759"/>
              </a:lnSpc>
            </a:pPr>
            <a:r>
              <a:rPr lang="en-US" sz="4800" dirty="0" err="1">
                <a:solidFill>
                  <a:srgbClr val="1E3148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модуль</a:t>
            </a:r>
            <a:r>
              <a:rPr lang="en-US" sz="4800" dirty="0">
                <a:solidFill>
                  <a:srgbClr val="1E3148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 </a:t>
            </a:r>
            <a:r>
              <a:rPr lang="en-US" sz="4800" dirty="0" err="1">
                <a:solidFill>
                  <a:srgbClr val="1E3148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для</a:t>
            </a:r>
            <a:r>
              <a:rPr lang="en-US" sz="4800" dirty="0">
                <a:solidFill>
                  <a:srgbClr val="1E3148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 </a:t>
            </a:r>
            <a:r>
              <a:rPr lang="en-US" sz="4800" dirty="0" err="1">
                <a:solidFill>
                  <a:srgbClr val="1E3148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незрячих</a:t>
            </a:r>
            <a:r>
              <a:rPr lang="en-US" sz="4800" dirty="0">
                <a:solidFill>
                  <a:srgbClr val="1E3148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 </a:t>
            </a:r>
            <a:r>
              <a:rPr lang="en-US" sz="4800" dirty="0" err="1">
                <a:solidFill>
                  <a:srgbClr val="1E3148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пользователей</a:t>
            </a:r>
            <a:r>
              <a:rPr lang="en-US" sz="4800" dirty="0">
                <a:solidFill>
                  <a:srgbClr val="1E3148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 </a:t>
            </a:r>
          </a:p>
          <a:p>
            <a:pPr algn="l">
              <a:lnSpc>
                <a:spcPts val="5759"/>
              </a:lnSpc>
            </a:pPr>
            <a:r>
              <a:rPr lang="en-US" sz="4800" dirty="0">
                <a:solidFill>
                  <a:srgbClr val="1E3148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в </a:t>
            </a:r>
            <a:r>
              <a:rPr lang="en-US" sz="4800" dirty="0" err="1">
                <a:solidFill>
                  <a:srgbClr val="1E3148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образовательном</a:t>
            </a:r>
            <a:r>
              <a:rPr lang="en-US" sz="4800" dirty="0">
                <a:solidFill>
                  <a:srgbClr val="1E3148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 </a:t>
            </a:r>
            <a:r>
              <a:rPr lang="en-US" sz="4800" dirty="0" err="1">
                <a:solidFill>
                  <a:srgbClr val="1E3148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проекте</a:t>
            </a:r>
            <a:r>
              <a:rPr lang="en-US" sz="4800" dirty="0">
                <a:solidFill>
                  <a:srgbClr val="1E3148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 </a:t>
            </a:r>
          </a:p>
          <a:p>
            <a:pPr algn="l">
              <a:lnSpc>
                <a:spcPts val="6840"/>
              </a:lnSpc>
            </a:pPr>
            <a:r>
              <a:rPr lang="en-US" sz="5700" dirty="0">
                <a:solidFill>
                  <a:srgbClr val="1E3148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ИЗУЧИ ИНТЕРНЕТ – </a:t>
            </a:r>
          </a:p>
          <a:p>
            <a:pPr algn="l">
              <a:lnSpc>
                <a:spcPts val="6840"/>
              </a:lnSpc>
            </a:pPr>
            <a:r>
              <a:rPr lang="en-US" sz="5700" dirty="0">
                <a:solidFill>
                  <a:srgbClr val="1E3148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УПРАВЛЯЙ ИМ!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7725673"/>
            <a:ext cx="4575424" cy="1711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endParaRPr dirty="0">
              <a:latin typeface="Lato 1" panose="020B0604020202020204" charset="0"/>
              <a:ea typeface="Lato 1" panose="020B0604020202020204" charset="0"/>
              <a:cs typeface="Lato 1" panose="020B0604020202020204" charset="0"/>
            </a:endParaRPr>
          </a:p>
          <a:p>
            <a:pPr algn="l">
              <a:lnSpc>
                <a:spcPts val="3359"/>
              </a:lnSpc>
            </a:pPr>
            <a:r>
              <a:rPr lang="en-US" sz="2799" dirty="0">
                <a:solidFill>
                  <a:srgbClr val="005A9E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Андрей Алейников</a:t>
            </a:r>
          </a:p>
          <a:p>
            <a:pPr algn="l">
              <a:lnSpc>
                <a:spcPts val="3359"/>
              </a:lnSpc>
            </a:pPr>
            <a:r>
              <a:rPr lang="en-US" sz="2799" dirty="0" err="1">
                <a:solidFill>
                  <a:srgbClr val="005A9E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Координационный</a:t>
            </a:r>
            <a:r>
              <a:rPr lang="en-US" sz="2799" dirty="0">
                <a:solidFill>
                  <a:srgbClr val="005A9E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 </a:t>
            </a:r>
            <a:r>
              <a:rPr lang="en-US" sz="2799" dirty="0" err="1">
                <a:solidFill>
                  <a:srgbClr val="005A9E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центр</a:t>
            </a:r>
            <a:r>
              <a:rPr lang="en-US" sz="2799" dirty="0">
                <a:solidFill>
                  <a:srgbClr val="005A9E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 </a:t>
            </a:r>
          </a:p>
          <a:p>
            <a:pPr algn="l">
              <a:lnSpc>
                <a:spcPts val="3359"/>
              </a:lnSpc>
            </a:pPr>
            <a:r>
              <a:rPr lang="en-US" sz="2799" dirty="0" err="1">
                <a:solidFill>
                  <a:srgbClr val="005A9E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доменов</a:t>
            </a:r>
            <a:r>
              <a:rPr lang="en-US" sz="2799" dirty="0">
                <a:solidFill>
                  <a:srgbClr val="005A9E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 .RU/.РФ</a:t>
            </a:r>
          </a:p>
        </p:txBody>
      </p:sp>
      <p:sp>
        <p:nvSpPr>
          <p:cNvPr id="4" name="Freeform 4"/>
          <p:cNvSpPr/>
          <p:nvPr/>
        </p:nvSpPr>
        <p:spPr>
          <a:xfrm>
            <a:off x="5604124" y="1082395"/>
            <a:ext cx="3300525" cy="1274003"/>
          </a:xfrm>
          <a:custGeom>
            <a:avLst/>
            <a:gdLst/>
            <a:ahLst/>
            <a:cxnLst/>
            <a:rect l="l" t="t" r="r" b="b"/>
            <a:pathLst>
              <a:path w="3300525" h="1274003">
                <a:moveTo>
                  <a:pt x="0" y="0"/>
                </a:moveTo>
                <a:lnTo>
                  <a:pt x="3300525" y="0"/>
                </a:lnTo>
                <a:lnTo>
                  <a:pt x="3300525" y="1274002"/>
                </a:lnTo>
                <a:lnTo>
                  <a:pt x="0" y="12740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26" t="-18304" r="-3814" b="-1862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741134" y="3590053"/>
            <a:ext cx="7518166" cy="6696947"/>
          </a:xfrm>
          <a:custGeom>
            <a:avLst/>
            <a:gdLst/>
            <a:ahLst/>
            <a:cxnLst/>
            <a:rect l="l" t="t" r="r" b="b"/>
            <a:pathLst>
              <a:path w="7518166" h="6696947">
                <a:moveTo>
                  <a:pt x="0" y="0"/>
                </a:moveTo>
                <a:lnTo>
                  <a:pt x="7518166" y="0"/>
                </a:lnTo>
                <a:lnTo>
                  <a:pt x="7518166" y="6696947"/>
                </a:lnTo>
                <a:lnTo>
                  <a:pt x="0" y="66969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9314" t="-78517" r="-61426" b="-5806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1028700"/>
            <a:ext cx="3810737" cy="1381392"/>
          </a:xfrm>
          <a:custGeom>
            <a:avLst/>
            <a:gdLst/>
            <a:ahLst/>
            <a:cxnLst/>
            <a:rect l="l" t="t" r="r" b="b"/>
            <a:pathLst>
              <a:path w="3810737" h="1381392">
                <a:moveTo>
                  <a:pt x="0" y="0"/>
                </a:moveTo>
                <a:lnTo>
                  <a:pt x="3810737" y="0"/>
                </a:lnTo>
                <a:lnTo>
                  <a:pt x="3810737" y="1381392"/>
                </a:lnTo>
                <a:lnTo>
                  <a:pt x="0" y="13813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192366" y="2246075"/>
            <a:ext cx="13066934" cy="663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82"/>
              </a:lnSpc>
            </a:pPr>
            <a:r>
              <a:rPr lang="en-US" sz="4402" spc="-19">
                <a:solidFill>
                  <a:srgbClr val="095F69"/>
                </a:solidFill>
                <a:latin typeface="Lato 1 Bold"/>
              </a:rPr>
              <a:t>Как правильно выбрать компанию-разработчика?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3506290"/>
            <a:ext cx="16230600" cy="5752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27"/>
              </a:lnSpc>
            </a:pPr>
            <a:r>
              <a:rPr lang="en-US" sz="3057" spc="-13" dirty="0">
                <a:solidFill>
                  <a:srgbClr val="095F69"/>
                </a:solidFill>
                <a:latin typeface="Lato 1"/>
              </a:rPr>
              <a:t>1.	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Проверить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, 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есть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 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ли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 у 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компании-разработчика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 </a:t>
            </a:r>
            <a:r>
              <a:rPr lang="en-US" sz="3057" spc="-13" dirty="0" err="1">
                <a:solidFill>
                  <a:srgbClr val="095F69"/>
                </a:solidFill>
                <a:latin typeface="Lato 1 Bold"/>
              </a:rPr>
              <a:t>опыт</a:t>
            </a:r>
            <a:r>
              <a:rPr lang="en-US" sz="3057" spc="-13" dirty="0">
                <a:solidFill>
                  <a:srgbClr val="095F69"/>
                </a:solidFill>
                <a:latin typeface="Lato 1 Bold"/>
              </a:rPr>
              <a:t> в </a:t>
            </a:r>
            <a:r>
              <a:rPr lang="en-US" sz="3057" spc="-13" dirty="0" err="1">
                <a:solidFill>
                  <a:srgbClr val="095F69"/>
                </a:solidFill>
                <a:latin typeface="Lato 1 Bold"/>
              </a:rPr>
              <a:t>создании</a:t>
            </a:r>
            <a:r>
              <a:rPr lang="en-US" sz="3057" spc="-13" dirty="0">
                <a:solidFill>
                  <a:srgbClr val="095F69"/>
                </a:solidFill>
                <a:latin typeface="Lato 1 Bold"/>
              </a:rPr>
              <a:t> </a:t>
            </a:r>
            <a:r>
              <a:rPr lang="en-US" sz="3057" spc="-13" dirty="0" err="1">
                <a:solidFill>
                  <a:srgbClr val="095F69"/>
                </a:solidFill>
                <a:latin typeface="Lato 1 Bold"/>
              </a:rPr>
              <a:t>цифровых</a:t>
            </a:r>
            <a:r>
              <a:rPr lang="en-US" sz="3057" spc="-13" dirty="0">
                <a:solidFill>
                  <a:srgbClr val="095F69"/>
                </a:solidFill>
                <a:latin typeface="Lato 1 Bold"/>
              </a:rPr>
              <a:t> </a:t>
            </a:r>
            <a:r>
              <a:rPr lang="en-US" sz="3057" spc="-13" dirty="0" err="1">
                <a:solidFill>
                  <a:srgbClr val="095F69"/>
                </a:solidFill>
                <a:latin typeface="Lato 1 Bold"/>
              </a:rPr>
              <a:t>сервисов</a:t>
            </a:r>
            <a:r>
              <a:rPr lang="en-US" sz="3057" spc="-13" dirty="0">
                <a:solidFill>
                  <a:srgbClr val="095F69"/>
                </a:solidFill>
                <a:latin typeface="Lato 1 Bold"/>
              </a:rPr>
              <a:t> </a:t>
            </a:r>
            <a:r>
              <a:rPr lang="en-US" sz="3057" spc="-13" dirty="0" err="1">
                <a:solidFill>
                  <a:srgbClr val="095F69"/>
                </a:solidFill>
                <a:latin typeface="Lato 1 Bold"/>
              </a:rPr>
              <a:t>для</a:t>
            </a:r>
            <a:r>
              <a:rPr lang="en-US" sz="3057" spc="-13" dirty="0">
                <a:solidFill>
                  <a:srgbClr val="095F69"/>
                </a:solidFill>
                <a:latin typeface="Lato 1 Bold"/>
              </a:rPr>
              <a:t> </a:t>
            </a:r>
            <a:r>
              <a:rPr lang="en-US" sz="3057" spc="-13" dirty="0" err="1">
                <a:solidFill>
                  <a:srgbClr val="095F69"/>
                </a:solidFill>
                <a:latin typeface="Lato 1 Bold"/>
              </a:rPr>
              <a:t>незрячих</a:t>
            </a:r>
            <a:r>
              <a:rPr lang="en-US" sz="3057" spc="-13" dirty="0">
                <a:solidFill>
                  <a:srgbClr val="095F69"/>
                </a:solidFill>
                <a:latin typeface="Lato 1 Bold"/>
              </a:rPr>
              <a:t> </a:t>
            </a:r>
            <a:r>
              <a:rPr lang="en-US" sz="3057" spc="-13" dirty="0" err="1">
                <a:solidFill>
                  <a:srgbClr val="095F69"/>
                </a:solidFill>
                <a:latin typeface="Lato 1 Bold"/>
              </a:rPr>
              <a:t>пользователей</a:t>
            </a:r>
            <a:endParaRPr lang="en-US" sz="3057" spc="-13" dirty="0">
              <a:solidFill>
                <a:srgbClr val="095F69"/>
              </a:solidFill>
              <a:latin typeface="Lato 1 Bold"/>
            </a:endParaRPr>
          </a:p>
          <a:p>
            <a:pPr algn="just">
              <a:lnSpc>
                <a:spcPts val="4127"/>
              </a:lnSpc>
            </a:pPr>
            <a:r>
              <a:rPr lang="en-US" sz="3057" spc="-13" dirty="0">
                <a:solidFill>
                  <a:srgbClr val="095F69"/>
                </a:solidFill>
                <a:latin typeface="Lato 1"/>
              </a:rPr>
              <a:t>2.	</a:t>
            </a:r>
            <a:r>
              <a:rPr lang="en-US" sz="3057" spc="-13" dirty="0" err="1">
                <a:solidFill>
                  <a:srgbClr val="095F69"/>
                </a:solidFill>
                <a:latin typeface="Lato 1 Bold"/>
              </a:rPr>
              <a:t>Уточнить</a:t>
            </a:r>
            <a:r>
              <a:rPr lang="en-US" sz="3057" spc="-13" dirty="0">
                <a:solidFill>
                  <a:srgbClr val="095F69"/>
                </a:solidFill>
                <a:latin typeface="Lato 1 Bold"/>
              </a:rPr>
              <a:t> </a:t>
            </a:r>
            <a:r>
              <a:rPr lang="en-US" sz="3057" spc="-13" dirty="0" err="1">
                <a:solidFill>
                  <a:srgbClr val="095F69"/>
                </a:solidFill>
                <a:latin typeface="Lato 1 Bold"/>
              </a:rPr>
              <a:t>функционал</a:t>
            </a:r>
            <a:r>
              <a:rPr lang="en-US" sz="3057" spc="-13" dirty="0">
                <a:solidFill>
                  <a:srgbClr val="095F69"/>
                </a:solidFill>
                <a:latin typeface="Lato 1 Bold"/>
              </a:rPr>
              <a:t>, </a:t>
            </a:r>
            <a:r>
              <a:rPr lang="en-US" sz="3057" spc="-13" dirty="0" err="1">
                <a:solidFill>
                  <a:srgbClr val="095F69"/>
                </a:solidFill>
                <a:latin typeface="Lato 1 Bold"/>
              </a:rPr>
              <a:t>который</a:t>
            </a:r>
            <a:r>
              <a:rPr lang="en-US" sz="3057" spc="-13" dirty="0">
                <a:solidFill>
                  <a:srgbClr val="095F69"/>
                </a:solidFill>
                <a:latin typeface="Lato 1 Bold"/>
              </a:rPr>
              <a:t> </a:t>
            </a:r>
            <a:r>
              <a:rPr lang="en-US" sz="3057" spc="-13" dirty="0" err="1">
                <a:solidFill>
                  <a:srgbClr val="095F69"/>
                </a:solidFill>
                <a:latin typeface="Lato 1 Bold"/>
              </a:rPr>
              <a:t>выполняла</a:t>
            </a:r>
            <a:r>
              <a:rPr lang="en-US" sz="3057" spc="-13" dirty="0">
                <a:solidFill>
                  <a:srgbClr val="095F69"/>
                </a:solidFill>
                <a:latin typeface="Lato 1 Bold"/>
              </a:rPr>
              <a:t> </a:t>
            </a:r>
            <a:r>
              <a:rPr lang="en-US" sz="3057" spc="-13" dirty="0" err="1">
                <a:solidFill>
                  <a:srgbClr val="095F69"/>
                </a:solidFill>
                <a:latin typeface="Lato 1 Bold"/>
              </a:rPr>
              <a:t>компания</a:t>
            </a:r>
            <a:r>
              <a:rPr lang="en-US" sz="3057" spc="-13" dirty="0">
                <a:solidFill>
                  <a:srgbClr val="095F69"/>
                </a:solidFill>
                <a:latin typeface="Lato 1 Bold"/>
              </a:rPr>
              <a:t> в </a:t>
            </a:r>
            <a:r>
              <a:rPr lang="en-US" sz="3057" spc="-13" dirty="0" err="1">
                <a:solidFill>
                  <a:srgbClr val="095F69"/>
                </a:solidFill>
                <a:latin typeface="Lato 1 Bold"/>
              </a:rPr>
              <a:t>рамках</a:t>
            </a:r>
            <a:r>
              <a:rPr lang="en-US" sz="3057" spc="-13" dirty="0">
                <a:solidFill>
                  <a:srgbClr val="095F69"/>
                </a:solidFill>
                <a:latin typeface="Lato 1 Bold"/>
              </a:rPr>
              <a:t> </a:t>
            </a:r>
            <a:r>
              <a:rPr lang="en-US" sz="3057" spc="-13" dirty="0" err="1">
                <a:solidFill>
                  <a:srgbClr val="095F69"/>
                </a:solidFill>
                <a:latin typeface="Lato 1 Bold"/>
              </a:rPr>
              <a:t>адаптации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: 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анализ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 и 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подготовка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 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рекомендаций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, 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разработка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, 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тестирование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. 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Если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 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компания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 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не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 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имеет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 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экспертизы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 в 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ряде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 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пунктов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, </a:t>
            </a:r>
            <a:r>
              <a:rPr lang="en-US" sz="3057" spc="-13" dirty="0" err="1">
                <a:solidFill>
                  <a:srgbClr val="095F69"/>
                </a:solidFill>
                <a:latin typeface="Lato 1 Bold"/>
              </a:rPr>
              <a:t>рассмотреть</a:t>
            </a:r>
            <a:r>
              <a:rPr lang="en-US" sz="3057" spc="-13" dirty="0">
                <a:solidFill>
                  <a:srgbClr val="095F69"/>
                </a:solidFill>
                <a:latin typeface="Lato 1 Bold"/>
              </a:rPr>
              <a:t> </a:t>
            </a:r>
            <a:r>
              <a:rPr lang="en-US" sz="3057" spc="-13" dirty="0" err="1">
                <a:solidFill>
                  <a:srgbClr val="095F69"/>
                </a:solidFill>
                <a:latin typeface="Lato 1 Bold"/>
              </a:rPr>
              <a:t>привлечение</a:t>
            </a:r>
            <a:r>
              <a:rPr lang="en-US" sz="3057" spc="-13" dirty="0">
                <a:solidFill>
                  <a:srgbClr val="095F69"/>
                </a:solidFill>
                <a:latin typeface="Lato 1 Bold"/>
              </a:rPr>
              <a:t> </a:t>
            </a:r>
            <a:r>
              <a:rPr lang="en-US" sz="3057" spc="-13" dirty="0" err="1">
                <a:solidFill>
                  <a:srgbClr val="095F69"/>
                </a:solidFill>
                <a:latin typeface="Lato 1 Bold"/>
              </a:rPr>
              <a:t>дополнительных</a:t>
            </a:r>
            <a:r>
              <a:rPr lang="en-US" sz="3057" spc="-13" dirty="0">
                <a:solidFill>
                  <a:srgbClr val="095F69"/>
                </a:solidFill>
                <a:latin typeface="Lato 1 Bold"/>
              </a:rPr>
              <a:t> </a:t>
            </a:r>
            <a:r>
              <a:rPr lang="en-US" sz="3057" spc="-13" dirty="0" err="1">
                <a:solidFill>
                  <a:srgbClr val="095F69"/>
                </a:solidFill>
                <a:latin typeface="Lato 1 Bold"/>
              </a:rPr>
              <a:t>подрядчиков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 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для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 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закрытия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 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экспертизы</a:t>
            </a:r>
            <a:endParaRPr lang="en-US" sz="3057" spc="-13" dirty="0">
              <a:solidFill>
                <a:srgbClr val="095F69"/>
              </a:solidFill>
              <a:latin typeface="Lato 1"/>
            </a:endParaRPr>
          </a:p>
          <a:p>
            <a:pPr algn="just">
              <a:lnSpc>
                <a:spcPts val="4127"/>
              </a:lnSpc>
            </a:pPr>
            <a:r>
              <a:rPr lang="en-US" sz="3057" spc="-12" dirty="0">
                <a:solidFill>
                  <a:srgbClr val="095F69"/>
                </a:solidFill>
                <a:latin typeface="Lato 1"/>
              </a:rPr>
              <a:t>3.	</a:t>
            </a:r>
            <a:r>
              <a:rPr lang="en-US" sz="3057" spc="-12" dirty="0" err="1">
                <a:solidFill>
                  <a:srgbClr val="095F69"/>
                </a:solidFill>
                <a:latin typeface="Lato 1"/>
              </a:rPr>
              <a:t>Убедиться</a:t>
            </a:r>
            <a:r>
              <a:rPr lang="en-US" sz="3057" spc="-12" dirty="0">
                <a:solidFill>
                  <a:srgbClr val="095F69"/>
                </a:solidFill>
                <a:latin typeface="Lato 1"/>
              </a:rPr>
              <a:t>, </a:t>
            </a:r>
            <a:r>
              <a:rPr lang="en-US" sz="3057" spc="-12" dirty="0" err="1">
                <a:solidFill>
                  <a:srgbClr val="095F69"/>
                </a:solidFill>
                <a:latin typeface="Lato 1"/>
              </a:rPr>
              <a:t>что</a:t>
            </a:r>
            <a:r>
              <a:rPr lang="en-US" sz="3057" spc="-12" dirty="0">
                <a:solidFill>
                  <a:srgbClr val="095F69"/>
                </a:solidFill>
                <a:latin typeface="Lato 1"/>
              </a:rPr>
              <a:t> </a:t>
            </a:r>
            <a:r>
              <a:rPr lang="en-US" sz="3057" spc="-12" dirty="0" err="1">
                <a:solidFill>
                  <a:srgbClr val="095F69"/>
                </a:solidFill>
                <a:latin typeface="Lato 1"/>
              </a:rPr>
              <a:t>компания-разработчик</a:t>
            </a:r>
            <a:r>
              <a:rPr lang="en-US" sz="3057" spc="-12" dirty="0">
                <a:solidFill>
                  <a:srgbClr val="095F69"/>
                </a:solidFill>
                <a:latin typeface="Lato 1"/>
              </a:rPr>
              <a:t> </a:t>
            </a:r>
            <a:r>
              <a:rPr lang="en-US" sz="3057" spc="-12" dirty="0" err="1">
                <a:solidFill>
                  <a:srgbClr val="095F69"/>
                </a:solidFill>
                <a:latin typeface="Lato 1"/>
              </a:rPr>
              <a:t>понимает</a:t>
            </a:r>
            <a:r>
              <a:rPr lang="en-US" sz="3057" spc="-12" dirty="0">
                <a:solidFill>
                  <a:srgbClr val="095F69"/>
                </a:solidFill>
                <a:latin typeface="Lato 1"/>
              </a:rPr>
              <a:t>: </a:t>
            </a:r>
            <a:r>
              <a:rPr lang="en-US" sz="3057" spc="-12" dirty="0" err="1">
                <a:solidFill>
                  <a:srgbClr val="095F69"/>
                </a:solidFill>
                <a:latin typeface="Lato 1 Bold"/>
              </a:rPr>
              <a:t>адаптация</a:t>
            </a:r>
            <a:r>
              <a:rPr lang="en-US" sz="3057" spc="-12" dirty="0">
                <a:solidFill>
                  <a:srgbClr val="095F69"/>
                </a:solidFill>
                <a:latin typeface="Lato 1 Bold"/>
              </a:rPr>
              <a:t> </a:t>
            </a:r>
            <a:r>
              <a:rPr lang="en-US" sz="3057" spc="-12" dirty="0" err="1">
                <a:solidFill>
                  <a:srgbClr val="095F69"/>
                </a:solidFill>
                <a:latin typeface="Lato 1 Bold"/>
              </a:rPr>
              <a:t>сервиса</a:t>
            </a:r>
            <a:r>
              <a:rPr lang="en-US" sz="3057" spc="-12" dirty="0">
                <a:solidFill>
                  <a:srgbClr val="095F69"/>
                </a:solidFill>
                <a:latin typeface="Lato 1 Bold"/>
              </a:rPr>
              <a:t> </a:t>
            </a:r>
            <a:r>
              <a:rPr lang="en-US" sz="3057" spc="-12" dirty="0" err="1">
                <a:solidFill>
                  <a:srgbClr val="095F69"/>
                </a:solidFill>
                <a:latin typeface="Lato 1 Bold"/>
              </a:rPr>
              <a:t>для</a:t>
            </a:r>
            <a:r>
              <a:rPr lang="en-US" sz="3057" spc="-12" dirty="0">
                <a:solidFill>
                  <a:srgbClr val="095F69"/>
                </a:solidFill>
                <a:latin typeface="Lato 1 Bold"/>
              </a:rPr>
              <a:t> </a:t>
            </a:r>
            <a:r>
              <a:rPr lang="en-US" sz="3057" spc="-12" dirty="0" err="1">
                <a:solidFill>
                  <a:srgbClr val="095F69"/>
                </a:solidFill>
                <a:latin typeface="Lato 1 Bold"/>
              </a:rPr>
              <a:t>незрячих</a:t>
            </a:r>
            <a:r>
              <a:rPr lang="en-US" sz="3057" spc="-12" dirty="0">
                <a:solidFill>
                  <a:srgbClr val="095F69"/>
                </a:solidFill>
                <a:latin typeface="Lato 1 Bold"/>
              </a:rPr>
              <a:t> </a:t>
            </a:r>
            <a:r>
              <a:rPr lang="en-US" sz="3057" spc="-12" dirty="0" err="1">
                <a:solidFill>
                  <a:srgbClr val="095F69"/>
                </a:solidFill>
                <a:latin typeface="Lato 1 Bold"/>
              </a:rPr>
              <a:t>пользователей</a:t>
            </a:r>
            <a:r>
              <a:rPr lang="en-US" sz="3057" spc="-12" dirty="0">
                <a:solidFill>
                  <a:srgbClr val="095F69"/>
                </a:solidFill>
                <a:latin typeface="Lato 1 Bold"/>
              </a:rPr>
              <a:t> </a:t>
            </a:r>
            <a:r>
              <a:rPr lang="en-US" sz="3057" spc="-12" dirty="0" err="1">
                <a:solidFill>
                  <a:srgbClr val="095F69"/>
                </a:solidFill>
                <a:latin typeface="Lato 1 Bold"/>
              </a:rPr>
              <a:t>может</a:t>
            </a:r>
            <a:r>
              <a:rPr lang="en-US" sz="3057" spc="-12" dirty="0">
                <a:solidFill>
                  <a:srgbClr val="095F69"/>
                </a:solidFill>
                <a:latin typeface="Lato 1 Bold"/>
              </a:rPr>
              <a:t> </a:t>
            </a:r>
            <a:r>
              <a:rPr lang="en-US" sz="3057" spc="-12" dirty="0" err="1">
                <a:solidFill>
                  <a:srgbClr val="095F69"/>
                </a:solidFill>
                <a:latin typeface="Lato 1 Bold"/>
              </a:rPr>
              <a:t>быть</a:t>
            </a:r>
            <a:r>
              <a:rPr lang="en-US" sz="3057" spc="-12" dirty="0">
                <a:solidFill>
                  <a:srgbClr val="095F69"/>
                </a:solidFill>
                <a:latin typeface="Lato 1 Bold"/>
              </a:rPr>
              <a:t> </a:t>
            </a:r>
            <a:r>
              <a:rPr lang="en-US" sz="3057" spc="-12" dirty="0" err="1">
                <a:solidFill>
                  <a:srgbClr val="095F69"/>
                </a:solidFill>
                <a:latin typeface="Lato 1 Bold"/>
              </a:rPr>
              <a:t>трудоемкой</a:t>
            </a:r>
            <a:r>
              <a:rPr lang="en-US" sz="3057" spc="-12" dirty="0">
                <a:solidFill>
                  <a:srgbClr val="095F69"/>
                </a:solidFill>
                <a:latin typeface="Lato 1"/>
              </a:rPr>
              <a:t> (в </a:t>
            </a:r>
            <a:r>
              <a:rPr lang="en-US" sz="3057" spc="-12" dirty="0" err="1">
                <a:solidFill>
                  <a:srgbClr val="095F69"/>
                </a:solidFill>
                <a:latin typeface="Lato 1"/>
              </a:rPr>
              <a:t>зависимости</a:t>
            </a:r>
            <a:r>
              <a:rPr lang="en-US" sz="3057" spc="-12" dirty="0">
                <a:solidFill>
                  <a:srgbClr val="095F69"/>
                </a:solidFill>
                <a:latin typeface="Lato 1"/>
              </a:rPr>
              <a:t> </a:t>
            </a:r>
            <a:r>
              <a:rPr lang="en-US" sz="3057" spc="-12" dirty="0" err="1">
                <a:solidFill>
                  <a:srgbClr val="095F69"/>
                </a:solidFill>
                <a:latin typeface="Lato 1"/>
              </a:rPr>
              <a:t>от</a:t>
            </a:r>
            <a:r>
              <a:rPr lang="en-US" sz="3057" spc="-12" dirty="0">
                <a:solidFill>
                  <a:srgbClr val="095F69"/>
                </a:solidFill>
                <a:latin typeface="Lato 1"/>
              </a:rPr>
              <a:t> </a:t>
            </a:r>
            <a:r>
              <a:rPr lang="en-US" sz="3057" spc="-12" dirty="0" err="1">
                <a:solidFill>
                  <a:srgbClr val="095F69"/>
                </a:solidFill>
                <a:latin typeface="Lato 1"/>
              </a:rPr>
              <a:t>запроса</a:t>
            </a:r>
            <a:r>
              <a:rPr lang="en-US" sz="3057" spc="-12" dirty="0">
                <a:solidFill>
                  <a:srgbClr val="095F69"/>
                </a:solidFill>
                <a:latin typeface="Lato 1"/>
              </a:rPr>
              <a:t> </a:t>
            </a:r>
            <a:r>
              <a:rPr lang="en-US" sz="3057" spc="-12" dirty="0" err="1">
                <a:solidFill>
                  <a:srgbClr val="095F69"/>
                </a:solidFill>
                <a:latin typeface="Lato 1"/>
              </a:rPr>
              <a:t>Заказчика</a:t>
            </a:r>
            <a:r>
              <a:rPr lang="en-US" sz="3057" spc="-12" dirty="0">
                <a:solidFill>
                  <a:srgbClr val="095F69"/>
                </a:solidFill>
                <a:latin typeface="Lato 1"/>
              </a:rPr>
              <a:t>). </a:t>
            </a:r>
          </a:p>
          <a:p>
            <a:pPr algn="just">
              <a:lnSpc>
                <a:spcPts val="4127"/>
              </a:lnSpc>
            </a:pP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Если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 у 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разработчика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 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нет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 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этого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 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понимания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, 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то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 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Заказчик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 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может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 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столкнуться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 с 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тем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, 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что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 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разработчик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 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недооценит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 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стоимость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 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проекта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 и 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будет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 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искать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 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способы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 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сэкономить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, 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что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 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ухудшит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 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результат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 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для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 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незрячих</a:t>
            </a:r>
            <a:r>
              <a:rPr lang="en-US" sz="3057" spc="-13" dirty="0">
                <a:solidFill>
                  <a:srgbClr val="095F69"/>
                </a:solidFill>
                <a:latin typeface="Lato 1"/>
              </a:rPr>
              <a:t> </a:t>
            </a:r>
            <a:r>
              <a:rPr lang="en-US" sz="3057" spc="-13" dirty="0" err="1">
                <a:solidFill>
                  <a:srgbClr val="095F69"/>
                </a:solidFill>
                <a:latin typeface="Lato 1"/>
              </a:rPr>
              <a:t>пользователей</a:t>
            </a:r>
            <a:endParaRPr lang="en-US" sz="3057" spc="-13" dirty="0">
              <a:solidFill>
                <a:srgbClr val="095F69"/>
              </a:solidFill>
              <a:latin typeface="Lato 1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68760" y="831761"/>
            <a:ext cx="3273417" cy="1186614"/>
          </a:xfrm>
          <a:custGeom>
            <a:avLst/>
            <a:gdLst/>
            <a:ahLst/>
            <a:cxnLst/>
            <a:rect l="l" t="t" r="r" b="b"/>
            <a:pathLst>
              <a:path w="3273417" h="1186614">
                <a:moveTo>
                  <a:pt x="0" y="0"/>
                </a:moveTo>
                <a:lnTo>
                  <a:pt x="3273416" y="0"/>
                </a:lnTo>
                <a:lnTo>
                  <a:pt x="3273416" y="1186613"/>
                </a:lnTo>
                <a:lnTo>
                  <a:pt x="0" y="11866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746730" y="1245964"/>
            <a:ext cx="11704483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520"/>
              </a:lnSpc>
            </a:pPr>
            <a:r>
              <a:rPr lang="en-US" sz="4600" dirty="0">
                <a:solidFill>
                  <a:srgbClr val="005A9E"/>
                </a:solidFill>
                <a:latin typeface="Lato 1 Bold"/>
              </a:rPr>
              <a:t>ИНТЕРАКТИВНЫЙ ПОРТАЛ: НЕЗРЯЧИМ </a:t>
            </a:r>
          </a:p>
        </p:txBody>
      </p:sp>
      <p:sp>
        <p:nvSpPr>
          <p:cNvPr id="3" name="Freeform 3"/>
          <p:cNvSpPr/>
          <p:nvPr/>
        </p:nvSpPr>
        <p:spPr>
          <a:xfrm>
            <a:off x="10325354" y="2866249"/>
            <a:ext cx="7689814" cy="7420751"/>
          </a:xfrm>
          <a:custGeom>
            <a:avLst/>
            <a:gdLst/>
            <a:ahLst/>
            <a:cxnLst/>
            <a:rect l="l" t="t" r="r" b="b"/>
            <a:pathLst>
              <a:path w="7689814" h="7420751">
                <a:moveTo>
                  <a:pt x="0" y="0"/>
                </a:moveTo>
                <a:lnTo>
                  <a:pt x="7689814" y="0"/>
                </a:lnTo>
                <a:lnTo>
                  <a:pt x="7689814" y="7420751"/>
                </a:lnTo>
                <a:lnTo>
                  <a:pt x="0" y="74207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3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67813" y="3479165"/>
            <a:ext cx="5694769" cy="6807835"/>
          </a:xfrm>
          <a:custGeom>
            <a:avLst/>
            <a:gdLst/>
            <a:ahLst/>
            <a:cxnLst/>
            <a:rect l="l" t="t" r="r" b="b"/>
            <a:pathLst>
              <a:path w="5694769" h="6807835">
                <a:moveTo>
                  <a:pt x="0" y="0"/>
                </a:moveTo>
                <a:lnTo>
                  <a:pt x="5694769" y="0"/>
                </a:lnTo>
                <a:lnTo>
                  <a:pt x="5694769" y="6807835"/>
                </a:lnTo>
                <a:lnTo>
                  <a:pt x="0" y="68078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057" b="-1969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91843" y="4676687"/>
            <a:ext cx="4637486" cy="5610313"/>
          </a:xfrm>
          <a:custGeom>
            <a:avLst/>
            <a:gdLst/>
            <a:ahLst/>
            <a:cxnLst/>
            <a:rect l="l" t="t" r="r" b="b"/>
            <a:pathLst>
              <a:path w="4637486" h="5610313">
                <a:moveTo>
                  <a:pt x="0" y="0"/>
                </a:moveTo>
                <a:lnTo>
                  <a:pt x="4637486" y="0"/>
                </a:lnTo>
                <a:lnTo>
                  <a:pt x="4637486" y="5610313"/>
                </a:lnTo>
                <a:lnTo>
                  <a:pt x="0" y="56103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389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94602" y="841983"/>
            <a:ext cx="4199554" cy="1522338"/>
          </a:xfrm>
          <a:custGeom>
            <a:avLst/>
            <a:gdLst/>
            <a:ahLst/>
            <a:cxnLst/>
            <a:rect l="l" t="t" r="r" b="b"/>
            <a:pathLst>
              <a:path w="4199554" h="1522338">
                <a:moveTo>
                  <a:pt x="0" y="0"/>
                </a:moveTo>
                <a:lnTo>
                  <a:pt x="4199554" y="0"/>
                </a:lnTo>
                <a:lnTo>
                  <a:pt x="4199554" y="1522338"/>
                </a:lnTo>
                <a:lnTo>
                  <a:pt x="0" y="15223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757980"/>
            <a:ext cx="9363479" cy="5983848"/>
          </a:xfrm>
          <a:custGeom>
            <a:avLst/>
            <a:gdLst/>
            <a:ahLst/>
            <a:cxnLst/>
            <a:rect l="l" t="t" r="r" b="b"/>
            <a:pathLst>
              <a:path w="9363479" h="5983848">
                <a:moveTo>
                  <a:pt x="0" y="0"/>
                </a:moveTo>
                <a:lnTo>
                  <a:pt x="9363479" y="0"/>
                </a:lnTo>
                <a:lnTo>
                  <a:pt x="9363479" y="5983849"/>
                </a:lnTo>
                <a:lnTo>
                  <a:pt x="0" y="59838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9518338" cy="5143500"/>
          </a:xfrm>
          <a:custGeom>
            <a:avLst/>
            <a:gdLst/>
            <a:ahLst/>
            <a:cxnLst/>
            <a:rect l="l" t="t" r="r" b="b"/>
            <a:pathLst>
              <a:path w="9518338" h="5143500">
                <a:moveTo>
                  <a:pt x="0" y="0"/>
                </a:moveTo>
                <a:lnTo>
                  <a:pt x="9518338" y="0"/>
                </a:lnTo>
                <a:lnTo>
                  <a:pt x="951833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435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363479" y="5143500"/>
            <a:ext cx="8924521" cy="5143500"/>
          </a:xfrm>
          <a:custGeom>
            <a:avLst/>
            <a:gdLst/>
            <a:ahLst/>
            <a:cxnLst/>
            <a:rect l="l" t="t" r="r" b="b"/>
            <a:pathLst>
              <a:path w="8924521" h="5143500">
                <a:moveTo>
                  <a:pt x="0" y="0"/>
                </a:moveTo>
                <a:lnTo>
                  <a:pt x="8924521" y="0"/>
                </a:lnTo>
                <a:lnTo>
                  <a:pt x="8924521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749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363479" y="0"/>
            <a:ext cx="9006016" cy="5143500"/>
          </a:xfrm>
          <a:custGeom>
            <a:avLst/>
            <a:gdLst/>
            <a:ahLst/>
            <a:cxnLst/>
            <a:rect l="l" t="t" r="r" b="b"/>
            <a:pathLst>
              <a:path w="9006016" h="5143500">
                <a:moveTo>
                  <a:pt x="0" y="0"/>
                </a:moveTo>
                <a:lnTo>
                  <a:pt x="9006016" y="0"/>
                </a:lnTo>
                <a:lnTo>
                  <a:pt x="9006016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7929"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B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106458"/>
            <a:ext cx="3896219" cy="115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5"/>
              </a:lnSpc>
            </a:pPr>
            <a:r>
              <a:rPr lang="en-US" sz="3395" dirty="0">
                <a:solidFill>
                  <a:srgbClr val="FFFFFF"/>
                </a:solidFill>
                <a:latin typeface="Lato 1"/>
              </a:rPr>
              <a:t>info@igrainternet.ru</a:t>
            </a:r>
          </a:p>
          <a:p>
            <a:pPr>
              <a:lnSpc>
                <a:spcPts val="4685"/>
              </a:lnSpc>
            </a:pPr>
            <a:r>
              <a:rPr lang="en-US" sz="3395" dirty="0">
                <a:solidFill>
                  <a:srgbClr val="FFFFFF"/>
                </a:solidFill>
                <a:latin typeface="Lato 1"/>
              </a:rPr>
              <a:t>Андрей Алейников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3857625"/>
            <a:ext cx="16228757" cy="256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4"/>
              </a:lnSpc>
            </a:pPr>
            <a:r>
              <a:rPr lang="en-US" sz="8395" dirty="0" err="1">
                <a:solidFill>
                  <a:srgbClr val="FFFFFF"/>
                </a:solidFill>
                <a:latin typeface="Lato 1 Bold"/>
              </a:rPr>
              <a:t>Доступность</a:t>
            </a:r>
            <a:r>
              <a:rPr lang="en-US" sz="8395" dirty="0">
                <a:solidFill>
                  <a:srgbClr val="FFFFFF"/>
                </a:solidFill>
                <a:latin typeface="Lato 1 Bold"/>
              </a:rPr>
              <a:t> – </a:t>
            </a:r>
            <a:r>
              <a:rPr lang="en-US" sz="8395" dirty="0" err="1">
                <a:solidFill>
                  <a:srgbClr val="FFFFFF"/>
                </a:solidFill>
                <a:latin typeface="Lato 1 Bold"/>
              </a:rPr>
              <a:t>это</a:t>
            </a:r>
            <a:r>
              <a:rPr lang="en-US" sz="8395" dirty="0">
                <a:solidFill>
                  <a:srgbClr val="FFFFFF"/>
                </a:solidFill>
                <a:latin typeface="Lato 1 Bold"/>
              </a:rPr>
              <a:t> </a:t>
            </a:r>
            <a:r>
              <a:rPr lang="en-US" sz="8395" dirty="0" err="1">
                <a:solidFill>
                  <a:srgbClr val="FFFFFF"/>
                </a:solidFill>
                <a:latin typeface="Lato 1 Bold"/>
              </a:rPr>
              <a:t>не</a:t>
            </a:r>
            <a:r>
              <a:rPr lang="en-US" sz="8395" dirty="0">
                <a:solidFill>
                  <a:srgbClr val="FFFFFF"/>
                </a:solidFill>
                <a:latin typeface="Lato 1 Bold"/>
              </a:rPr>
              <a:t> </a:t>
            </a:r>
            <a:r>
              <a:rPr lang="en-US" sz="8395" dirty="0" err="1">
                <a:solidFill>
                  <a:srgbClr val="FFFFFF"/>
                </a:solidFill>
                <a:latin typeface="Lato 1 Bold"/>
              </a:rPr>
              <a:t>про</a:t>
            </a:r>
            <a:r>
              <a:rPr lang="en-US" sz="8395" dirty="0">
                <a:solidFill>
                  <a:srgbClr val="FFFFFF"/>
                </a:solidFill>
                <a:latin typeface="Lato 1 Bold"/>
              </a:rPr>
              <a:t> «</a:t>
            </a:r>
            <a:r>
              <a:rPr lang="en-US" sz="8395" dirty="0" err="1">
                <a:solidFill>
                  <a:srgbClr val="FFFFFF"/>
                </a:solidFill>
                <a:latin typeface="Lato 1 Bold"/>
              </a:rPr>
              <a:t>них</a:t>
            </a:r>
            <a:r>
              <a:rPr lang="en-US" sz="8395" dirty="0">
                <a:solidFill>
                  <a:srgbClr val="FFFFFF"/>
                </a:solidFill>
                <a:latin typeface="Lato 1 Bold"/>
              </a:rPr>
              <a:t>»</a:t>
            </a:r>
          </a:p>
          <a:p>
            <a:pPr algn="ctr">
              <a:lnSpc>
                <a:spcPts val="10074"/>
              </a:lnSpc>
            </a:pPr>
            <a:r>
              <a:rPr lang="en-US" sz="8395" dirty="0" err="1">
                <a:solidFill>
                  <a:srgbClr val="FFFFFF"/>
                </a:solidFill>
                <a:latin typeface="Lato 1 Bold"/>
              </a:rPr>
              <a:t>Доступность</a:t>
            </a:r>
            <a:r>
              <a:rPr lang="en-US" sz="8395" dirty="0">
                <a:solidFill>
                  <a:srgbClr val="FFFFFF"/>
                </a:solidFill>
                <a:latin typeface="Lato 1 Bold"/>
              </a:rPr>
              <a:t> – </a:t>
            </a:r>
            <a:r>
              <a:rPr lang="en-US" sz="8395" dirty="0" err="1">
                <a:solidFill>
                  <a:srgbClr val="FFFFFF"/>
                </a:solidFill>
                <a:latin typeface="Lato 1 Bold"/>
              </a:rPr>
              <a:t>это</a:t>
            </a:r>
            <a:r>
              <a:rPr lang="en-US" sz="8395" dirty="0">
                <a:solidFill>
                  <a:srgbClr val="FFFFFF"/>
                </a:solidFill>
                <a:latin typeface="Lato 1 Bold"/>
              </a:rPr>
              <a:t> </a:t>
            </a:r>
            <a:r>
              <a:rPr lang="en-US" sz="8395" dirty="0" err="1">
                <a:solidFill>
                  <a:srgbClr val="FFFFFF"/>
                </a:solidFill>
                <a:latin typeface="Lato 1 Bold"/>
              </a:rPr>
              <a:t>про</a:t>
            </a:r>
            <a:r>
              <a:rPr lang="en-US" sz="8395" dirty="0">
                <a:solidFill>
                  <a:srgbClr val="FFFFFF"/>
                </a:solidFill>
                <a:latin typeface="Lato 1 Bold"/>
              </a:rPr>
              <a:t> «</a:t>
            </a:r>
            <a:r>
              <a:rPr lang="en-US" sz="8395" dirty="0" err="1">
                <a:solidFill>
                  <a:srgbClr val="FFFFFF"/>
                </a:solidFill>
                <a:latin typeface="Lato 1 Bold"/>
              </a:rPr>
              <a:t>нас</a:t>
            </a:r>
            <a:r>
              <a:rPr lang="en-US" sz="8395" dirty="0">
                <a:solidFill>
                  <a:srgbClr val="FFFFFF"/>
                </a:solidFill>
                <a:latin typeface="Lato 1 Bold"/>
              </a:rPr>
              <a:t>»</a:t>
            </a:r>
          </a:p>
        </p:txBody>
      </p:sp>
      <p:sp>
        <p:nvSpPr>
          <p:cNvPr id="4" name="Freeform 4"/>
          <p:cNvSpPr/>
          <p:nvPr/>
        </p:nvSpPr>
        <p:spPr>
          <a:xfrm>
            <a:off x="1028700" y="851012"/>
            <a:ext cx="3723614" cy="1535910"/>
          </a:xfrm>
          <a:custGeom>
            <a:avLst/>
            <a:gdLst/>
            <a:ahLst/>
            <a:cxnLst/>
            <a:rect l="l" t="t" r="r" b="b"/>
            <a:pathLst>
              <a:path w="3723614" h="1535910">
                <a:moveTo>
                  <a:pt x="0" y="0"/>
                </a:moveTo>
                <a:lnTo>
                  <a:pt x="3723614" y="0"/>
                </a:lnTo>
                <a:lnTo>
                  <a:pt x="3723614" y="1535910"/>
                </a:lnTo>
                <a:lnTo>
                  <a:pt x="0" y="15359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035" t="-45337" r="-16053" b="-5223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619828" y="1267780"/>
            <a:ext cx="1847114" cy="702375"/>
          </a:xfrm>
          <a:custGeom>
            <a:avLst/>
            <a:gdLst/>
            <a:ahLst/>
            <a:cxnLst/>
            <a:rect l="l" t="t" r="r" b="b"/>
            <a:pathLst>
              <a:path w="1847114" h="702375">
                <a:moveTo>
                  <a:pt x="0" y="0"/>
                </a:moveTo>
                <a:lnTo>
                  <a:pt x="1847114" y="0"/>
                </a:lnTo>
                <a:lnTo>
                  <a:pt x="1847114" y="702375"/>
                </a:lnTo>
                <a:lnTo>
                  <a:pt x="0" y="7023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1601" t="-78686" r="-7052" b="-78323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11125" y="602234"/>
            <a:ext cx="3548175" cy="1436849"/>
          </a:xfrm>
          <a:custGeom>
            <a:avLst/>
            <a:gdLst/>
            <a:ahLst/>
            <a:cxnLst/>
            <a:rect l="l" t="t" r="r" b="b"/>
            <a:pathLst>
              <a:path w="3548175" h="1436849">
                <a:moveTo>
                  <a:pt x="0" y="0"/>
                </a:moveTo>
                <a:lnTo>
                  <a:pt x="3548175" y="0"/>
                </a:lnTo>
                <a:lnTo>
                  <a:pt x="3548175" y="1436848"/>
                </a:lnTo>
                <a:lnTo>
                  <a:pt x="0" y="1436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88" t="-15167" r="-2746" b="-124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381123" y="4769496"/>
            <a:ext cx="4561094" cy="5776841"/>
          </a:xfrm>
          <a:custGeom>
            <a:avLst/>
            <a:gdLst/>
            <a:ahLst/>
            <a:cxnLst/>
            <a:rect l="l" t="t" r="r" b="b"/>
            <a:pathLst>
              <a:path w="4561094" h="5776841">
                <a:moveTo>
                  <a:pt x="0" y="0"/>
                </a:moveTo>
                <a:lnTo>
                  <a:pt x="4561094" y="0"/>
                </a:lnTo>
                <a:lnTo>
                  <a:pt x="4561094" y="5776841"/>
                </a:lnTo>
                <a:lnTo>
                  <a:pt x="0" y="57768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7422" t="-71873" r="-108333" b="-6953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2412073"/>
            <a:ext cx="12682425" cy="7432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Lato 2 Bold"/>
              </a:rPr>
              <a:t>«</a:t>
            </a:r>
            <a:r>
              <a:rPr lang="en-US" sz="2499" dirty="0" err="1">
                <a:solidFill>
                  <a:srgbClr val="000000"/>
                </a:solidFill>
                <a:latin typeface="Lato 2 Bold"/>
              </a:rPr>
              <a:t>Изучи</a:t>
            </a:r>
            <a:r>
              <a:rPr lang="en-US" sz="2499" dirty="0">
                <a:solidFill>
                  <a:srgbClr val="000000"/>
                </a:solidFill>
                <a:latin typeface="Lato 2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ato 2 Bold"/>
              </a:rPr>
              <a:t>интернет</a:t>
            </a:r>
            <a:r>
              <a:rPr lang="en-US" sz="2499" dirty="0">
                <a:solidFill>
                  <a:srgbClr val="000000"/>
                </a:solidFill>
                <a:latin typeface="Lato 2 Bold"/>
              </a:rPr>
              <a:t> – </a:t>
            </a:r>
            <a:r>
              <a:rPr lang="en-US" sz="2499" dirty="0" err="1">
                <a:solidFill>
                  <a:srgbClr val="000000"/>
                </a:solidFill>
                <a:latin typeface="Lato 2 Bold"/>
              </a:rPr>
              <a:t>управляй</a:t>
            </a:r>
            <a:r>
              <a:rPr lang="en-US" sz="2499" dirty="0">
                <a:solidFill>
                  <a:srgbClr val="000000"/>
                </a:solidFill>
                <a:latin typeface="Lato 2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ato 2 Bold"/>
              </a:rPr>
              <a:t>им</a:t>
            </a:r>
            <a:r>
              <a:rPr lang="en-US" sz="2499" dirty="0">
                <a:solidFill>
                  <a:srgbClr val="000000"/>
                </a:solidFill>
                <a:latin typeface="Lato 2 Bold"/>
              </a:rPr>
              <a:t>!»</a:t>
            </a:r>
            <a:r>
              <a:rPr lang="en-US" sz="2499" dirty="0">
                <a:solidFill>
                  <a:srgbClr val="000000"/>
                </a:solidFill>
                <a:latin typeface="Lato 2"/>
              </a:rPr>
              <a:t> – </a:t>
            </a:r>
            <a:r>
              <a:rPr lang="en-US" sz="2499" dirty="0" err="1">
                <a:solidFill>
                  <a:srgbClr val="000000"/>
                </a:solidFill>
                <a:latin typeface="Lato 2"/>
              </a:rPr>
              <a:t>интерактивный</a:t>
            </a:r>
            <a:r>
              <a:rPr lang="en-US" sz="2499" dirty="0">
                <a:solidFill>
                  <a:srgbClr val="000000"/>
                </a:solidFill>
                <a:latin typeface="Lato 2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ato 2"/>
              </a:rPr>
              <a:t>проект</a:t>
            </a:r>
            <a:r>
              <a:rPr lang="en-US" sz="2499" dirty="0">
                <a:solidFill>
                  <a:srgbClr val="000000"/>
                </a:solidFill>
                <a:latin typeface="Lato 2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Lato 2"/>
              </a:rPr>
              <a:t>разработанный</a:t>
            </a:r>
            <a:r>
              <a:rPr lang="en-US" sz="2499" dirty="0">
                <a:solidFill>
                  <a:srgbClr val="000000"/>
                </a:solidFill>
                <a:latin typeface="Lato 2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ato 2"/>
                <a:hlinkClick r:id="rId4" tooltip="http://xn--j1ay.xn--p1ai/"/>
              </a:rPr>
              <a:t>Координационным</a:t>
            </a:r>
            <a:r>
              <a:rPr lang="en-US" sz="2499" dirty="0">
                <a:solidFill>
                  <a:srgbClr val="000000"/>
                </a:solidFill>
                <a:latin typeface="Lato 2"/>
                <a:hlinkClick r:id="rId4" tooltip="http://xn--j1ay.xn--p1ai/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ato 2"/>
                <a:hlinkClick r:id="rId4" tooltip="http://xn--j1ay.xn--p1ai/"/>
              </a:rPr>
              <a:t>центром</a:t>
            </a:r>
            <a:r>
              <a:rPr lang="en-US" sz="2499" dirty="0">
                <a:solidFill>
                  <a:srgbClr val="000000"/>
                </a:solidFill>
                <a:latin typeface="Lato 2"/>
                <a:hlinkClick r:id="rId4" tooltip="http://xn--j1ay.xn--p1ai/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ato 2"/>
                <a:hlinkClick r:id="rId4" tooltip="http://xn--j1ay.xn--p1ai/"/>
              </a:rPr>
              <a:t>доменов</a:t>
            </a:r>
            <a:r>
              <a:rPr lang="en-US" sz="2499" dirty="0">
                <a:solidFill>
                  <a:srgbClr val="000000"/>
                </a:solidFill>
                <a:latin typeface="Lato 2"/>
                <a:hlinkClick r:id="rId4" tooltip="http://xn--j1ay.xn--p1ai/"/>
              </a:rPr>
              <a:t> .RU/РФ</a:t>
            </a:r>
            <a:r>
              <a:rPr lang="en-US" sz="2499" dirty="0">
                <a:solidFill>
                  <a:srgbClr val="000000"/>
                </a:solidFill>
                <a:latin typeface="Lato 2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ato 2"/>
              </a:rPr>
              <a:t>при</a:t>
            </a:r>
            <a:r>
              <a:rPr lang="en-US" sz="2499" dirty="0">
                <a:solidFill>
                  <a:srgbClr val="000000"/>
                </a:solidFill>
                <a:latin typeface="Lato 2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ato 2"/>
              </a:rPr>
              <a:t>поддержке</a:t>
            </a:r>
            <a:r>
              <a:rPr lang="en-US" sz="2499" dirty="0">
                <a:solidFill>
                  <a:srgbClr val="000000"/>
                </a:solidFill>
                <a:latin typeface="Lato 2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ato 2"/>
                <a:hlinkClick r:id="rId5" tooltip="http://xn--e1aapchhekkk.xn--d1acj3b/"/>
              </a:rPr>
              <a:t>Ростелеком</a:t>
            </a:r>
            <a:r>
              <a:rPr lang="en-US" sz="2499" dirty="0" err="1">
                <a:solidFill>
                  <a:srgbClr val="000000"/>
                </a:solidFill>
                <a:latin typeface="Lato 2"/>
              </a:rPr>
              <a:t>а</a:t>
            </a:r>
            <a:r>
              <a:rPr lang="en-US" sz="2499" dirty="0">
                <a:solidFill>
                  <a:srgbClr val="000000"/>
                </a:solidFill>
                <a:latin typeface="Lato 2"/>
              </a:rPr>
              <a:t> </a:t>
            </a:r>
          </a:p>
          <a:p>
            <a:pPr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Lato 2"/>
              </a:rPr>
              <a:t>и </a:t>
            </a:r>
            <a:r>
              <a:rPr lang="en-US" sz="2499" dirty="0" err="1">
                <a:solidFill>
                  <a:srgbClr val="000000"/>
                </a:solidFill>
                <a:latin typeface="Lato 2"/>
              </a:rPr>
              <a:t>направленный</a:t>
            </a:r>
            <a:r>
              <a:rPr lang="en-US" sz="2499" dirty="0">
                <a:solidFill>
                  <a:srgbClr val="000000"/>
                </a:solidFill>
                <a:latin typeface="Lato 2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ato 2"/>
              </a:rPr>
              <a:t>на</a:t>
            </a:r>
            <a:r>
              <a:rPr lang="en-US" sz="2499" dirty="0">
                <a:solidFill>
                  <a:srgbClr val="000000"/>
                </a:solidFill>
                <a:latin typeface="Lato 2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ato 2"/>
              </a:rPr>
              <a:t>повышение</a:t>
            </a:r>
            <a:r>
              <a:rPr lang="en-US" sz="2499" dirty="0">
                <a:solidFill>
                  <a:srgbClr val="000000"/>
                </a:solidFill>
                <a:latin typeface="Lato 2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ato 2"/>
              </a:rPr>
              <a:t>уровня</a:t>
            </a:r>
            <a:r>
              <a:rPr lang="en-US" sz="2499" dirty="0">
                <a:solidFill>
                  <a:srgbClr val="000000"/>
                </a:solidFill>
                <a:latin typeface="Lato 2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ato 2"/>
              </a:rPr>
              <a:t>цифровой</a:t>
            </a:r>
            <a:r>
              <a:rPr lang="en-US" sz="2499" dirty="0">
                <a:solidFill>
                  <a:srgbClr val="000000"/>
                </a:solidFill>
                <a:latin typeface="Lato 2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ato 2"/>
              </a:rPr>
              <a:t>грамотности</a:t>
            </a:r>
            <a:r>
              <a:rPr lang="en-US" sz="2499" dirty="0">
                <a:solidFill>
                  <a:srgbClr val="000000"/>
                </a:solidFill>
                <a:latin typeface="Lato 2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ato 2"/>
              </a:rPr>
              <a:t>школьников</a:t>
            </a:r>
            <a:r>
              <a:rPr lang="en-US" sz="2499" dirty="0">
                <a:solidFill>
                  <a:srgbClr val="000000"/>
                </a:solidFill>
                <a:latin typeface="Lato 2"/>
              </a:rPr>
              <a:t> и </a:t>
            </a:r>
            <a:r>
              <a:rPr lang="en-US" sz="2499" dirty="0" err="1">
                <a:solidFill>
                  <a:srgbClr val="000000"/>
                </a:solidFill>
                <a:latin typeface="Lato 2"/>
              </a:rPr>
              <a:t>студентов</a:t>
            </a:r>
            <a:r>
              <a:rPr lang="en-US" sz="2499" dirty="0">
                <a:solidFill>
                  <a:srgbClr val="000000"/>
                </a:solidFill>
                <a:latin typeface="Lato 2"/>
              </a:rPr>
              <a:t>. </a:t>
            </a:r>
            <a:r>
              <a:rPr lang="en-US" sz="2499" dirty="0" err="1">
                <a:solidFill>
                  <a:srgbClr val="000000"/>
                </a:solidFill>
                <a:latin typeface="Lato 2"/>
              </a:rPr>
              <a:t>Проект</a:t>
            </a:r>
            <a:r>
              <a:rPr lang="en-US" sz="2499" dirty="0">
                <a:solidFill>
                  <a:srgbClr val="000000"/>
                </a:solidFill>
                <a:latin typeface="Lato 2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ato 2"/>
              </a:rPr>
              <a:t>поможет</a:t>
            </a:r>
            <a:r>
              <a:rPr lang="en-US" sz="2499" dirty="0">
                <a:solidFill>
                  <a:srgbClr val="000000"/>
                </a:solidFill>
                <a:latin typeface="Lato 2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ato 2"/>
              </a:rPr>
              <a:t>узнать</a:t>
            </a:r>
            <a:r>
              <a:rPr lang="en-US" sz="2499" dirty="0">
                <a:solidFill>
                  <a:srgbClr val="000000"/>
                </a:solidFill>
                <a:latin typeface="Lato 2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ato 2"/>
              </a:rPr>
              <a:t>устройство</a:t>
            </a:r>
            <a:r>
              <a:rPr lang="en-US" sz="2499" dirty="0">
                <a:solidFill>
                  <a:srgbClr val="000000"/>
                </a:solidFill>
                <a:latin typeface="Lato 2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ato 2"/>
              </a:rPr>
              <a:t>цифровых</a:t>
            </a:r>
            <a:r>
              <a:rPr lang="en-US" sz="2499" dirty="0">
                <a:solidFill>
                  <a:srgbClr val="000000"/>
                </a:solidFill>
                <a:latin typeface="Lato 2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ato 2"/>
              </a:rPr>
              <a:t>технологий</a:t>
            </a:r>
            <a:r>
              <a:rPr lang="en-US" sz="2499" dirty="0">
                <a:solidFill>
                  <a:srgbClr val="000000"/>
                </a:solidFill>
                <a:latin typeface="Lato 2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Lato 2"/>
              </a:rPr>
              <a:t>стать</a:t>
            </a:r>
            <a:r>
              <a:rPr lang="en-US" sz="2499" dirty="0">
                <a:solidFill>
                  <a:srgbClr val="000000"/>
                </a:solidFill>
                <a:latin typeface="Lato 2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ato 2"/>
              </a:rPr>
              <a:t>опытным</a:t>
            </a:r>
            <a:r>
              <a:rPr lang="en-US" sz="2499" dirty="0">
                <a:solidFill>
                  <a:srgbClr val="000000"/>
                </a:solidFill>
                <a:latin typeface="Lato 2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ato 2"/>
              </a:rPr>
              <a:t>интернет-пользователем</a:t>
            </a:r>
            <a:r>
              <a:rPr lang="en-US" sz="2499" dirty="0">
                <a:solidFill>
                  <a:srgbClr val="000000"/>
                </a:solidFill>
                <a:latin typeface="Lato 2"/>
              </a:rPr>
              <a:t> и </a:t>
            </a:r>
            <a:r>
              <a:rPr lang="en-US" sz="2499" dirty="0" err="1">
                <a:solidFill>
                  <a:srgbClr val="000000"/>
                </a:solidFill>
                <a:latin typeface="Lato 2"/>
              </a:rPr>
              <a:t>научиться</a:t>
            </a:r>
            <a:r>
              <a:rPr lang="en-US" sz="2499" dirty="0">
                <a:solidFill>
                  <a:srgbClr val="000000"/>
                </a:solidFill>
                <a:latin typeface="Lato 2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ato 2"/>
              </a:rPr>
              <a:t>безопасному</a:t>
            </a:r>
            <a:r>
              <a:rPr lang="en-US" sz="2499" dirty="0">
                <a:solidFill>
                  <a:srgbClr val="000000"/>
                </a:solidFill>
                <a:latin typeface="Lato 2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ato 2"/>
              </a:rPr>
              <a:t>серфингу</a:t>
            </a:r>
            <a:r>
              <a:rPr lang="en-US" sz="2499" dirty="0">
                <a:solidFill>
                  <a:srgbClr val="000000"/>
                </a:solidFill>
                <a:latin typeface="Lato 2"/>
              </a:rPr>
              <a:t> в </a:t>
            </a:r>
            <a:r>
              <a:rPr lang="en-US" sz="2499" dirty="0" err="1">
                <a:solidFill>
                  <a:srgbClr val="000000"/>
                </a:solidFill>
                <a:latin typeface="Lato 2"/>
              </a:rPr>
              <a:t>интернете</a:t>
            </a:r>
            <a:r>
              <a:rPr lang="en-US" sz="2499" dirty="0">
                <a:solidFill>
                  <a:srgbClr val="000000"/>
                </a:solidFill>
                <a:latin typeface="Lato 2"/>
              </a:rPr>
              <a:t>.</a:t>
            </a:r>
          </a:p>
          <a:p>
            <a:pPr>
              <a:lnSpc>
                <a:spcPts val="3499"/>
              </a:lnSpc>
            </a:pPr>
            <a:endParaRPr lang="en-US" sz="2499" dirty="0">
              <a:solidFill>
                <a:srgbClr val="000000"/>
              </a:solidFill>
              <a:latin typeface="Lato 2"/>
            </a:endParaRPr>
          </a:p>
          <a:p>
            <a:pPr>
              <a:lnSpc>
                <a:spcPts val="3499"/>
              </a:lnSpc>
            </a:pPr>
            <a:r>
              <a:rPr lang="en-US" sz="2499" dirty="0" err="1">
                <a:solidFill>
                  <a:srgbClr val="000000"/>
                </a:solidFill>
                <a:latin typeface="Lato 2 Bold"/>
              </a:rPr>
              <a:t>Проект</a:t>
            </a:r>
            <a:r>
              <a:rPr lang="en-US" sz="2499" dirty="0">
                <a:solidFill>
                  <a:srgbClr val="000000"/>
                </a:solidFill>
                <a:latin typeface="Lato 2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ato 2 Bold"/>
              </a:rPr>
              <a:t>включает</a:t>
            </a:r>
            <a:r>
              <a:rPr lang="en-US" sz="2499" dirty="0">
                <a:solidFill>
                  <a:srgbClr val="000000"/>
                </a:solidFill>
                <a:latin typeface="Lato 2 Bold"/>
              </a:rPr>
              <a:t>: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 dirty="0" err="1">
                <a:solidFill>
                  <a:srgbClr val="000000"/>
                </a:solidFill>
                <a:latin typeface="Lato 2"/>
                <a:hlinkClick r:id="rId6" tooltip="https://xn----7sbikand4bbyfwe.xn--p1ai/game_list/"/>
              </a:rPr>
              <a:t>игровой</a:t>
            </a:r>
            <a:r>
              <a:rPr lang="en-US" sz="2499" dirty="0">
                <a:solidFill>
                  <a:srgbClr val="000000"/>
                </a:solidFill>
                <a:latin typeface="Lato 2"/>
                <a:hlinkClick r:id="rId6" tooltip="https://xn----7sbikand4bbyfwe.xn--p1ai/game_list/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ato 2"/>
                <a:hlinkClick r:id="rId6" tooltip="https://xn----7sbikand4bbyfwe.xn--p1ai/game_list/"/>
              </a:rPr>
              <a:t>портал</a:t>
            </a:r>
            <a:endParaRPr lang="en-US" sz="2499" dirty="0">
              <a:solidFill>
                <a:srgbClr val="000000"/>
              </a:solidFill>
              <a:latin typeface="Lato 2"/>
              <a:hlinkClick r:id="rId6" tooltip="https://xn----7sbikand4bbyfwe.xn--p1ai/game_list/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 dirty="0" err="1">
                <a:solidFill>
                  <a:srgbClr val="000000"/>
                </a:solidFill>
                <a:latin typeface="Lato 2"/>
                <a:hlinkClick r:id="rId7" tooltip="https://xn----7sbikand4bbyfwe.xn--p1ai/app/"/>
              </a:rPr>
              <a:t>мобильное</a:t>
            </a:r>
            <a:r>
              <a:rPr lang="en-US" sz="2499" dirty="0">
                <a:solidFill>
                  <a:srgbClr val="000000"/>
                </a:solidFill>
                <a:latin typeface="Lato 2"/>
                <a:hlinkClick r:id="rId7" tooltip="https://xn----7sbikand4bbyfwe.xn--p1ai/app/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ato 2"/>
                <a:hlinkClick r:id="rId7" tooltip="https://xn----7sbikand4bbyfwe.xn--p1ai/app/"/>
              </a:rPr>
              <a:t>приложение</a:t>
            </a:r>
            <a:endParaRPr lang="en-US" sz="2499" dirty="0">
              <a:solidFill>
                <a:srgbClr val="000000"/>
              </a:solidFill>
              <a:latin typeface="Lato 2"/>
              <a:hlinkClick r:id="rId7" tooltip="https://xn----7sbikand4bbyfwe.xn--p1ai/app/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 dirty="0" err="1">
                <a:solidFill>
                  <a:srgbClr val="000000"/>
                </a:solidFill>
                <a:latin typeface="Lato 2"/>
                <a:hlinkClick r:id="rId8" tooltip="https://xn----7sbikand4bbyfwe.xn--p1ai/vic2/"/>
              </a:rPr>
              <a:t>викторину</a:t>
            </a:r>
            <a:endParaRPr lang="en-US" sz="2499" dirty="0">
              <a:solidFill>
                <a:srgbClr val="000000"/>
              </a:solidFill>
              <a:latin typeface="Lato 2"/>
              <a:hlinkClick r:id="rId8" tooltip="https://xn----7sbikand4bbyfwe.xn--p1ai/vic2/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 dirty="0" err="1">
                <a:solidFill>
                  <a:srgbClr val="000000"/>
                </a:solidFill>
                <a:latin typeface="Lato 2"/>
                <a:hlinkClick r:id="rId9" tooltip="https://xn----7sbikand4bbyfwe.xn--p1ai/glossary/"/>
              </a:rPr>
              <a:t>словарь</a:t>
            </a:r>
            <a:r>
              <a:rPr lang="en-US" sz="2499" dirty="0">
                <a:solidFill>
                  <a:srgbClr val="000000"/>
                </a:solidFill>
                <a:latin typeface="Lato 2"/>
                <a:hlinkClick r:id="rId9" tooltip="https://xn----7sbikand4bbyfwe.xn--p1ai/glossary/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ato 2"/>
                <a:hlinkClick r:id="rId9" tooltip="https://xn----7sbikand4bbyfwe.xn--p1ai/glossary/"/>
              </a:rPr>
              <a:t>интернета</a:t>
            </a:r>
            <a:endParaRPr lang="en-US" sz="2499" dirty="0">
              <a:solidFill>
                <a:srgbClr val="000000"/>
              </a:solidFill>
              <a:latin typeface="Lato 2"/>
              <a:hlinkClick r:id="rId9" tooltip="https://xn----7sbikand4bbyfwe.xn--p1ai/glossary/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 dirty="0" err="1">
                <a:solidFill>
                  <a:srgbClr val="000000"/>
                </a:solidFill>
                <a:latin typeface="Lato 2"/>
              </a:rPr>
              <a:t>онлайн-турниры</a:t>
            </a:r>
            <a:r>
              <a:rPr lang="en-US" sz="2499" dirty="0">
                <a:solidFill>
                  <a:srgbClr val="000000"/>
                </a:solidFill>
                <a:latin typeface="Lato 2"/>
              </a:rPr>
              <a:t> и </a:t>
            </a:r>
            <a:r>
              <a:rPr lang="en-US" sz="2499" dirty="0" err="1">
                <a:solidFill>
                  <a:srgbClr val="000000"/>
                </a:solidFill>
                <a:latin typeface="Lato 2"/>
              </a:rPr>
              <a:t>ежегодный</a:t>
            </a:r>
            <a:r>
              <a:rPr lang="en-US" sz="2499" dirty="0">
                <a:solidFill>
                  <a:srgbClr val="000000"/>
                </a:solidFill>
                <a:latin typeface="Lato 2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ato 2"/>
              </a:rPr>
              <a:t>всероссийский</a:t>
            </a:r>
            <a:r>
              <a:rPr lang="en-US" sz="2499" dirty="0">
                <a:solidFill>
                  <a:srgbClr val="000000"/>
                </a:solidFill>
                <a:latin typeface="Lato 2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ato 2"/>
                <a:hlinkClick r:id="rId10" tooltip="http://xn----8sbnaboe5aebflli2aei6f.xn--p1ai/"/>
              </a:rPr>
              <a:t>онлайн-чемпионат</a:t>
            </a:r>
            <a:r>
              <a:rPr lang="en-US" sz="2499" dirty="0">
                <a:solidFill>
                  <a:srgbClr val="000000"/>
                </a:solidFill>
                <a:latin typeface="Lato 2"/>
                <a:hlinkClick r:id="rId10" tooltip="http://xn----8sbnaboe5aebflli2aei6f.xn--p1ai/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ato 2"/>
                <a:hlinkClick r:id="rId10" tooltip="http://xn----8sbnaboe5aebflli2aei6f.xn--p1ai/"/>
              </a:rPr>
              <a:t>для</a:t>
            </a:r>
            <a:r>
              <a:rPr lang="en-US" sz="2499" dirty="0">
                <a:solidFill>
                  <a:srgbClr val="000000"/>
                </a:solidFill>
                <a:latin typeface="Lato 2"/>
                <a:hlinkClick r:id="rId10" tooltip="http://xn----8sbnaboe5aebflli2aei6f.xn--p1ai/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ato 2"/>
                <a:hlinkClick r:id="rId10" tooltip="http://xn----8sbnaboe5aebflli2aei6f.xn--p1ai/"/>
              </a:rPr>
              <a:t>школьников</a:t>
            </a:r>
            <a:endParaRPr lang="en-US" sz="2499" dirty="0">
              <a:solidFill>
                <a:srgbClr val="000000"/>
              </a:solidFill>
              <a:latin typeface="Lato 2"/>
              <a:hlinkClick r:id="rId10" tooltip="http://xn----8sbnaboe5aebflli2aei6f.xn--p1ai/"/>
            </a:endParaRPr>
          </a:p>
          <a:p>
            <a:pPr>
              <a:lnSpc>
                <a:spcPts val="3499"/>
              </a:lnSpc>
            </a:pPr>
            <a:endParaRPr lang="en-US" sz="2499" dirty="0">
              <a:solidFill>
                <a:srgbClr val="000000"/>
              </a:solidFill>
              <a:latin typeface="Lato 2"/>
              <a:hlinkClick r:id="rId10" tooltip="http://xn----8sbnaboe5aebflli2aei6f.xn--p1ai/"/>
            </a:endParaRPr>
          </a:p>
          <a:p>
            <a:pPr>
              <a:lnSpc>
                <a:spcPts val="3499"/>
              </a:lnSpc>
            </a:pPr>
            <a:endParaRPr lang="en-US" sz="2499" dirty="0">
              <a:solidFill>
                <a:srgbClr val="000000"/>
              </a:solidFill>
              <a:latin typeface="Lato 2"/>
              <a:hlinkClick r:id="rId10" tooltip="http://xn----8sbnaboe5aebflli2aei6f.xn--p1ai/"/>
            </a:endParaRPr>
          </a:p>
          <a:p>
            <a:pPr>
              <a:lnSpc>
                <a:spcPts val="3499"/>
              </a:lnSpc>
            </a:pPr>
            <a:endParaRPr lang="en-US" sz="2499" dirty="0">
              <a:solidFill>
                <a:srgbClr val="000000"/>
              </a:solidFill>
              <a:latin typeface="Lato 2"/>
              <a:hlinkClick r:id="rId10" tooltip="http://xn----8sbnaboe5aebflli2aei6f.xn--p1ai/"/>
            </a:endParaRPr>
          </a:p>
          <a:p>
            <a:pPr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Lato 2"/>
              </a:rPr>
              <a:t>                      </a:t>
            </a:r>
            <a:r>
              <a:rPr lang="en-US" sz="2499" dirty="0" err="1">
                <a:solidFill>
                  <a:srgbClr val="000000"/>
                </a:solidFill>
                <a:latin typeface="Lato 2 Bold Italics"/>
              </a:rPr>
              <a:t>вк</a:t>
            </a:r>
            <a:r>
              <a:rPr lang="en-US" sz="2499" dirty="0">
                <a:solidFill>
                  <a:srgbClr val="000000"/>
                </a:solidFill>
                <a:latin typeface="Lato 2 Bold Italics"/>
              </a:rPr>
              <a:t>: vk.com/</a:t>
            </a:r>
            <a:r>
              <a:rPr lang="en-US" sz="2499" dirty="0" err="1">
                <a:solidFill>
                  <a:srgbClr val="000000"/>
                </a:solidFill>
                <a:latin typeface="Lato 2 Bold Italics"/>
              </a:rPr>
              <a:t>izuchi.internet</a:t>
            </a:r>
            <a:endParaRPr lang="en-US" sz="2499" dirty="0">
              <a:solidFill>
                <a:srgbClr val="000000"/>
              </a:solidFill>
              <a:latin typeface="Lato 2 Bold Italics"/>
            </a:endParaRPr>
          </a:p>
          <a:p>
            <a:pPr>
              <a:lnSpc>
                <a:spcPts val="3499"/>
              </a:lnSpc>
            </a:pPr>
            <a:endParaRPr lang="en-US" sz="2499" dirty="0">
              <a:solidFill>
                <a:srgbClr val="000000"/>
              </a:solidFill>
              <a:latin typeface="Lato 2 Bold Itali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13493" y="8010209"/>
            <a:ext cx="1834539" cy="1834539"/>
          </a:xfrm>
          <a:custGeom>
            <a:avLst/>
            <a:gdLst/>
            <a:ahLst/>
            <a:cxnLst/>
            <a:rect l="l" t="t" r="r" b="b"/>
            <a:pathLst>
              <a:path w="1834539" h="1834539">
                <a:moveTo>
                  <a:pt x="0" y="0"/>
                </a:moveTo>
                <a:lnTo>
                  <a:pt x="1834538" y="0"/>
                </a:lnTo>
                <a:lnTo>
                  <a:pt x="1834538" y="1834539"/>
                </a:lnTo>
                <a:lnTo>
                  <a:pt x="0" y="18345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023462"/>
            <a:ext cx="4388211" cy="688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6"/>
              </a:lnSpc>
            </a:pPr>
            <a:r>
              <a:rPr lang="en-US" sz="4004" dirty="0">
                <a:solidFill>
                  <a:srgbClr val="323232"/>
                </a:solidFill>
                <a:latin typeface="Lato 2 Bold"/>
              </a:rPr>
              <a:t>игра-интернет.рф</a:t>
            </a:r>
          </a:p>
        </p:txBody>
      </p:sp>
      <p:sp>
        <p:nvSpPr>
          <p:cNvPr id="7" name="Freeform 7"/>
          <p:cNvSpPr/>
          <p:nvPr/>
        </p:nvSpPr>
        <p:spPr>
          <a:xfrm>
            <a:off x="10221697" y="783943"/>
            <a:ext cx="2679211" cy="926541"/>
          </a:xfrm>
          <a:custGeom>
            <a:avLst/>
            <a:gdLst/>
            <a:ahLst/>
            <a:cxnLst/>
            <a:rect l="l" t="t" r="r" b="b"/>
            <a:pathLst>
              <a:path w="2909494" h="1073430">
                <a:moveTo>
                  <a:pt x="0" y="0"/>
                </a:moveTo>
                <a:lnTo>
                  <a:pt x="2909494" y="0"/>
                </a:lnTo>
                <a:lnTo>
                  <a:pt x="2909494" y="1073430"/>
                </a:lnTo>
                <a:lnTo>
                  <a:pt x="0" y="107343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39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52366" y="1674794"/>
            <a:ext cx="7615744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50"/>
              </a:lnSpc>
            </a:pPr>
            <a:r>
              <a:rPr lang="en-US" sz="7500" dirty="0">
                <a:solidFill>
                  <a:srgbClr val="095F69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ЦЕЛИ</a:t>
            </a:r>
            <a:r>
              <a:rPr lang="en-US" sz="7500" dirty="0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 </a:t>
            </a:r>
            <a:r>
              <a:rPr lang="en-US" sz="7500" dirty="0">
                <a:solidFill>
                  <a:srgbClr val="095F69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ПРОЕКТА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52366" y="3484544"/>
            <a:ext cx="1938412" cy="100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</a:pPr>
            <a:r>
              <a:rPr lang="en-US" sz="7000">
                <a:solidFill>
                  <a:srgbClr val="8CA9AD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01.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52366" y="5026338"/>
            <a:ext cx="1938412" cy="100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</a:pPr>
            <a:r>
              <a:rPr lang="en-US" sz="7000">
                <a:solidFill>
                  <a:srgbClr val="8CA9AD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02.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87285" y="3687843"/>
            <a:ext cx="8009201" cy="43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7"/>
              </a:lnSpc>
            </a:pPr>
            <a:r>
              <a:rPr lang="en-US" sz="3070" dirty="0">
                <a:solidFill>
                  <a:srgbClr val="737373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РАЗВИТИЕ ЦИФРОВОЙ ГРАМОТНОСТИ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387285" y="4927139"/>
            <a:ext cx="8152542" cy="43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7"/>
              </a:lnSpc>
            </a:pPr>
            <a:r>
              <a:rPr lang="en-US" sz="3070">
                <a:solidFill>
                  <a:srgbClr val="737373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ПОВЫШЕНИЕ УРОВНЯ ЗНАНИЙ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87285" y="4162455"/>
            <a:ext cx="7719141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95"/>
              </a:lnSpc>
            </a:pPr>
            <a:r>
              <a:rPr lang="en-US" sz="2631" dirty="0">
                <a:solidFill>
                  <a:srgbClr val="737373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и </a:t>
            </a:r>
            <a:r>
              <a:rPr lang="en-US" sz="2631" dirty="0" err="1">
                <a:solidFill>
                  <a:srgbClr val="737373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развитие</a:t>
            </a:r>
            <a:r>
              <a:rPr lang="en-US" sz="2631" dirty="0">
                <a:solidFill>
                  <a:srgbClr val="737373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 </a:t>
            </a:r>
            <a:r>
              <a:rPr lang="en-US" sz="2631" dirty="0" err="1">
                <a:solidFill>
                  <a:srgbClr val="737373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навыков</a:t>
            </a:r>
            <a:r>
              <a:rPr lang="en-US" sz="2631" dirty="0">
                <a:solidFill>
                  <a:srgbClr val="737373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 </a:t>
            </a:r>
            <a:r>
              <a:rPr lang="en-US" sz="2631" dirty="0" err="1">
                <a:solidFill>
                  <a:srgbClr val="737373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цифровой</a:t>
            </a:r>
            <a:r>
              <a:rPr lang="en-US" sz="2631" dirty="0">
                <a:solidFill>
                  <a:srgbClr val="737373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 </a:t>
            </a:r>
            <a:r>
              <a:rPr lang="en-US" sz="2631" dirty="0" err="1">
                <a:solidFill>
                  <a:srgbClr val="737373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гигиены</a:t>
            </a:r>
            <a:endParaRPr lang="en-US" sz="2631" dirty="0">
              <a:solidFill>
                <a:srgbClr val="737373"/>
              </a:solidFill>
              <a:latin typeface="Lato 1" panose="020B0604020202020204" charset="0"/>
              <a:ea typeface="Lato 1" panose="020B0604020202020204" charset="0"/>
              <a:cs typeface="Lato 1" panose="020B060402020202020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52366" y="6336258"/>
            <a:ext cx="1938412" cy="100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</a:pPr>
            <a:r>
              <a:rPr lang="en-US" sz="7000">
                <a:solidFill>
                  <a:srgbClr val="8CA9AD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03.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387285" y="6502020"/>
            <a:ext cx="7067242" cy="43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7"/>
              </a:lnSpc>
            </a:pPr>
            <a:r>
              <a:rPr lang="en-US" sz="3070" dirty="0">
                <a:solidFill>
                  <a:srgbClr val="737373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ОБУЧЕНИЕ ПОВЕДЕНИЮ В СЕТИ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2366" y="7685098"/>
            <a:ext cx="1938412" cy="100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</a:pPr>
            <a:r>
              <a:rPr lang="en-US" sz="7000">
                <a:solidFill>
                  <a:srgbClr val="8CA9AD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04.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87285" y="7741316"/>
            <a:ext cx="5900032" cy="43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7"/>
              </a:lnSpc>
            </a:pPr>
            <a:r>
              <a:rPr lang="en-US" sz="3070" dirty="0">
                <a:solidFill>
                  <a:srgbClr val="737373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РАННЯЯ ПРОФОРИЕНТАЦИЯ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87285" y="5401751"/>
            <a:ext cx="8506673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95"/>
              </a:lnSpc>
            </a:pPr>
            <a:r>
              <a:rPr lang="en-US" sz="2631" dirty="0">
                <a:solidFill>
                  <a:srgbClr val="737373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о </a:t>
            </a:r>
            <a:r>
              <a:rPr lang="en-US" sz="2631" dirty="0" err="1">
                <a:solidFill>
                  <a:srgbClr val="737373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структуре</a:t>
            </a:r>
            <a:r>
              <a:rPr lang="en-US" sz="2631" dirty="0">
                <a:solidFill>
                  <a:srgbClr val="737373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, </a:t>
            </a:r>
            <a:r>
              <a:rPr lang="en-US" sz="2631" dirty="0" err="1">
                <a:solidFill>
                  <a:srgbClr val="737373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функционировании</a:t>
            </a:r>
            <a:r>
              <a:rPr lang="en-US" sz="2631" dirty="0">
                <a:solidFill>
                  <a:srgbClr val="737373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 и </a:t>
            </a:r>
            <a:r>
              <a:rPr lang="en-US" sz="2631" dirty="0" err="1">
                <a:solidFill>
                  <a:srgbClr val="737373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возможностях</a:t>
            </a:r>
            <a:r>
              <a:rPr lang="en-US" sz="2631" dirty="0">
                <a:solidFill>
                  <a:srgbClr val="737373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 </a:t>
            </a:r>
            <a:r>
              <a:rPr lang="en-US" sz="2631" dirty="0" err="1">
                <a:solidFill>
                  <a:srgbClr val="737373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интернета</a:t>
            </a:r>
            <a:r>
              <a:rPr lang="en-US" sz="2631" dirty="0">
                <a:solidFill>
                  <a:srgbClr val="737373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, </a:t>
            </a:r>
            <a:r>
              <a:rPr lang="en-US" sz="2631" dirty="0" err="1">
                <a:solidFill>
                  <a:srgbClr val="737373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цифровых</a:t>
            </a:r>
            <a:r>
              <a:rPr lang="en-US" sz="2631" dirty="0">
                <a:solidFill>
                  <a:srgbClr val="737373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 </a:t>
            </a:r>
            <a:r>
              <a:rPr lang="en-US" sz="2631" dirty="0" err="1">
                <a:solidFill>
                  <a:srgbClr val="737373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технологий</a:t>
            </a:r>
            <a:endParaRPr lang="en-US" sz="2631" dirty="0">
              <a:solidFill>
                <a:srgbClr val="737373"/>
              </a:solidFill>
              <a:latin typeface="Lato 1" panose="020B0604020202020204" charset="0"/>
              <a:ea typeface="Lato 1" panose="020B0604020202020204" charset="0"/>
              <a:cs typeface="Lato 1" panose="020B060402020202020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387285" y="6976632"/>
            <a:ext cx="4861703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95"/>
              </a:lnSpc>
            </a:pPr>
            <a:r>
              <a:rPr lang="en-US" sz="2631">
                <a:solidFill>
                  <a:srgbClr val="737373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правильному и безопасному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387285" y="8215927"/>
            <a:ext cx="4861703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95"/>
              </a:lnSpc>
            </a:pPr>
            <a:r>
              <a:rPr lang="en-US" sz="2631">
                <a:solidFill>
                  <a:srgbClr val="737373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знакомство с технологиями</a:t>
            </a:r>
          </a:p>
        </p:txBody>
      </p:sp>
      <p:sp>
        <p:nvSpPr>
          <p:cNvPr id="15" name="Freeform 15"/>
          <p:cNvSpPr/>
          <p:nvPr/>
        </p:nvSpPr>
        <p:spPr>
          <a:xfrm>
            <a:off x="14417198" y="8468221"/>
            <a:ext cx="4102978" cy="2245448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9" y="0"/>
                </a:lnTo>
                <a:lnTo>
                  <a:pt x="4102979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893959" y="1423256"/>
            <a:ext cx="7046480" cy="8090405"/>
          </a:xfrm>
          <a:custGeom>
            <a:avLst/>
            <a:gdLst/>
            <a:ahLst/>
            <a:cxnLst/>
            <a:rect l="l" t="t" r="r" b="b"/>
            <a:pathLst>
              <a:path w="7046480" h="8090405">
                <a:moveTo>
                  <a:pt x="0" y="0"/>
                </a:moveTo>
                <a:lnTo>
                  <a:pt x="7046479" y="0"/>
                </a:lnTo>
                <a:lnTo>
                  <a:pt x="7046479" y="8090405"/>
                </a:lnTo>
                <a:lnTo>
                  <a:pt x="0" y="80904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180722" y="-296593"/>
            <a:ext cx="2157157" cy="1647283"/>
          </a:xfrm>
          <a:custGeom>
            <a:avLst/>
            <a:gdLst/>
            <a:ahLst/>
            <a:cxnLst/>
            <a:rect l="l" t="t" r="r" b="b"/>
            <a:pathLst>
              <a:path w="2157157" h="1647283">
                <a:moveTo>
                  <a:pt x="0" y="0"/>
                </a:moveTo>
                <a:lnTo>
                  <a:pt x="2157156" y="0"/>
                </a:lnTo>
                <a:lnTo>
                  <a:pt x="2157156" y="1647283"/>
                </a:lnTo>
                <a:lnTo>
                  <a:pt x="0" y="16472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534083" y="984218"/>
            <a:ext cx="11725217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520"/>
              </a:lnSpc>
            </a:pPr>
            <a:r>
              <a:rPr lang="en-US" sz="4600" dirty="0">
                <a:solidFill>
                  <a:srgbClr val="005A9E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МОДУЛЬ ДЛЯ НЕЗРЯЧИХ</a:t>
            </a:r>
          </a:p>
        </p:txBody>
      </p:sp>
      <p:sp>
        <p:nvSpPr>
          <p:cNvPr id="3" name="Freeform 3"/>
          <p:cNvSpPr/>
          <p:nvPr/>
        </p:nvSpPr>
        <p:spPr>
          <a:xfrm>
            <a:off x="8347330" y="2422478"/>
            <a:ext cx="9394772" cy="7456014"/>
          </a:xfrm>
          <a:custGeom>
            <a:avLst/>
            <a:gdLst/>
            <a:ahLst/>
            <a:cxnLst/>
            <a:rect l="l" t="t" r="r" b="b"/>
            <a:pathLst>
              <a:path w="9394772" h="7456014">
                <a:moveTo>
                  <a:pt x="0" y="0"/>
                </a:moveTo>
                <a:lnTo>
                  <a:pt x="9394772" y="0"/>
                </a:lnTo>
                <a:lnTo>
                  <a:pt x="9394772" y="7456014"/>
                </a:lnTo>
                <a:lnTo>
                  <a:pt x="0" y="74560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353" b="-3326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95510" y="2422478"/>
            <a:ext cx="7048990" cy="2743516"/>
          </a:xfrm>
          <a:custGeom>
            <a:avLst/>
            <a:gdLst/>
            <a:ahLst/>
            <a:cxnLst/>
            <a:rect l="l" t="t" r="r" b="b"/>
            <a:pathLst>
              <a:path w="7048990" h="2743516">
                <a:moveTo>
                  <a:pt x="0" y="0"/>
                </a:moveTo>
                <a:lnTo>
                  <a:pt x="7048990" y="0"/>
                </a:lnTo>
                <a:lnTo>
                  <a:pt x="7048990" y="2743516"/>
                </a:lnTo>
                <a:lnTo>
                  <a:pt x="0" y="27435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95510" y="5747758"/>
            <a:ext cx="7048990" cy="4130734"/>
          </a:xfrm>
          <a:custGeom>
            <a:avLst/>
            <a:gdLst/>
            <a:ahLst/>
            <a:cxnLst/>
            <a:rect l="l" t="t" r="r" b="b"/>
            <a:pathLst>
              <a:path w="7048990" h="4130734">
                <a:moveTo>
                  <a:pt x="0" y="0"/>
                </a:moveTo>
                <a:lnTo>
                  <a:pt x="7048990" y="0"/>
                </a:lnTo>
                <a:lnTo>
                  <a:pt x="7048990" y="4130734"/>
                </a:lnTo>
                <a:lnTo>
                  <a:pt x="0" y="4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9627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221972" y="6785930"/>
            <a:ext cx="13443064" cy="2582488"/>
          </a:xfrm>
          <a:custGeom>
            <a:avLst/>
            <a:gdLst/>
            <a:ahLst/>
            <a:cxnLst/>
            <a:rect l="l" t="t" r="r" b="b"/>
            <a:pathLst>
              <a:path w="13443064" h="2582488">
                <a:moveTo>
                  <a:pt x="0" y="0"/>
                </a:moveTo>
                <a:lnTo>
                  <a:pt x="13443064" y="0"/>
                </a:lnTo>
                <a:lnTo>
                  <a:pt x="13443064" y="2582488"/>
                </a:lnTo>
                <a:lnTo>
                  <a:pt x="0" y="25824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28" r="-122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34930" y="654409"/>
            <a:ext cx="3487042" cy="1412093"/>
          </a:xfrm>
          <a:custGeom>
            <a:avLst/>
            <a:gdLst/>
            <a:ahLst/>
            <a:cxnLst/>
            <a:rect l="l" t="t" r="r" b="b"/>
            <a:pathLst>
              <a:path w="3487042" h="1412093">
                <a:moveTo>
                  <a:pt x="0" y="0"/>
                </a:moveTo>
                <a:lnTo>
                  <a:pt x="3487042" y="0"/>
                </a:lnTo>
                <a:lnTo>
                  <a:pt x="3487042" y="1412092"/>
                </a:lnTo>
                <a:lnTo>
                  <a:pt x="0" y="14120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288" t="-15167" r="-2746" b="-12433"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0419457" y="6125117"/>
            <a:ext cx="5450085" cy="4161883"/>
          </a:xfrm>
          <a:custGeom>
            <a:avLst/>
            <a:gdLst/>
            <a:ahLst/>
            <a:cxnLst/>
            <a:rect l="l" t="t" r="r" b="b"/>
            <a:pathLst>
              <a:path w="5450085" h="4161883">
                <a:moveTo>
                  <a:pt x="0" y="0"/>
                </a:moveTo>
                <a:lnTo>
                  <a:pt x="5450086" y="0"/>
                </a:lnTo>
                <a:lnTo>
                  <a:pt x="5450086" y="4161883"/>
                </a:lnTo>
                <a:lnTo>
                  <a:pt x="0" y="4161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1061889" y="-806818"/>
            <a:ext cx="4165223" cy="5950318"/>
          </a:xfrm>
          <a:custGeom>
            <a:avLst/>
            <a:gdLst/>
            <a:ahLst/>
            <a:cxnLst/>
            <a:rect l="l" t="t" r="r" b="b"/>
            <a:pathLst>
              <a:path w="4165223" h="5950318">
                <a:moveTo>
                  <a:pt x="0" y="0"/>
                </a:moveTo>
                <a:lnTo>
                  <a:pt x="4165222" y="0"/>
                </a:lnTo>
                <a:lnTo>
                  <a:pt x="4165222" y="5950318"/>
                </a:lnTo>
                <a:lnTo>
                  <a:pt x="0" y="59503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07683" y="3238500"/>
            <a:ext cx="6364477" cy="529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7"/>
              </a:lnSpc>
            </a:pPr>
            <a:r>
              <a:rPr lang="en-US" sz="3688" dirty="0">
                <a:solidFill>
                  <a:srgbClr val="005A9E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ИНКЛЮЗИВНЫЙ ПОДХОД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07683" y="4145824"/>
            <a:ext cx="6437320" cy="427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 dirty="0" err="1">
                <a:solidFill>
                  <a:srgbClr val="005A9E"/>
                </a:solidFill>
                <a:latin typeface="Lato 1"/>
              </a:rPr>
              <a:t>Принятие</a:t>
            </a:r>
            <a:r>
              <a:rPr lang="en-US" sz="3500" dirty="0">
                <a:solidFill>
                  <a:srgbClr val="005A9E"/>
                </a:solidFill>
                <a:latin typeface="Lato 1"/>
              </a:rPr>
              <a:t> </a:t>
            </a:r>
            <a:r>
              <a:rPr lang="en-US" sz="3500" dirty="0" err="1">
                <a:solidFill>
                  <a:srgbClr val="005A9E"/>
                </a:solidFill>
                <a:latin typeface="Lato 1"/>
              </a:rPr>
              <a:t>мер</a:t>
            </a:r>
            <a:r>
              <a:rPr lang="en-US" sz="3500" dirty="0">
                <a:solidFill>
                  <a:srgbClr val="005A9E"/>
                </a:solidFill>
                <a:latin typeface="Lato 1"/>
              </a:rPr>
              <a:t> </a:t>
            </a:r>
            <a:r>
              <a:rPr lang="en-US" sz="3500" dirty="0" err="1">
                <a:solidFill>
                  <a:srgbClr val="005A9E"/>
                </a:solidFill>
                <a:latin typeface="Lato 1"/>
              </a:rPr>
              <a:t>по</a:t>
            </a:r>
            <a:r>
              <a:rPr lang="en-US" sz="3500" dirty="0">
                <a:solidFill>
                  <a:srgbClr val="005A9E"/>
                </a:solidFill>
                <a:latin typeface="Lato 1"/>
              </a:rPr>
              <a:t> </a:t>
            </a:r>
            <a:r>
              <a:rPr lang="en-US" sz="3500" dirty="0" err="1">
                <a:solidFill>
                  <a:srgbClr val="005A9E"/>
                </a:solidFill>
                <a:latin typeface="Lato 1"/>
              </a:rPr>
              <a:t>созданию</a:t>
            </a:r>
            <a:r>
              <a:rPr lang="en-US" sz="3500" dirty="0">
                <a:solidFill>
                  <a:srgbClr val="005A9E"/>
                </a:solidFill>
                <a:latin typeface="Lato 1"/>
              </a:rPr>
              <a:t> </a:t>
            </a:r>
            <a:r>
              <a:rPr lang="en-US" sz="3500" dirty="0" err="1">
                <a:solidFill>
                  <a:srgbClr val="005A9E"/>
                </a:solidFill>
                <a:latin typeface="Lato 1"/>
              </a:rPr>
              <a:t>условий</a:t>
            </a:r>
            <a:r>
              <a:rPr lang="en-US" sz="3500" dirty="0">
                <a:solidFill>
                  <a:srgbClr val="005A9E"/>
                </a:solidFill>
                <a:latin typeface="Lato 1"/>
              </a:rPr>
              <a:t> и </a:t>
            </a:r>
            <a:r>
              <a:rPr lang="en-US" sz="3500" dirty="0" err="1">
                <a:solidFill>
                  <a:srgbClr val="005A9E"/>
                </a:solidFill>
                <a:latin typeface="Lato 1"/>
              </a:rPr>
              <a:t>равных</a:t>
            </a:r>
            <a:r>
              <a:rPr lang="en-US" sz="3500" dirty="0">
                <a:solidFill>
                  <a:srgbClr val="005A9E"/>
                </a:solidFill>
                <a:latin typeface="Lato 1"/>
              </a:rPr>
              <a:t> </a:t>
            </a:r>
            <a:r>
              <a:rPr lang="en-US" sz="3500" dirty="0" err="1">
                <a:solidFill>
                  <a:srgbClr val="005A9E"/>
                </a:solidFill>
                <a:latin typeface="Lato 1"/>
              </a:rPr>
              <a:t>возможностей</a:t>
            </a:r>
            <a:r>
              <a:rPr lang="en-US" sz="3500" dirty="0">
                <a:solidFill>
                  <a:srgbClr val="005A9E"/>
                </a:solidFill>
                <a:latin typeface="Lato 1"/>
              </a:rPr>
              <a:t> </a:t>
            </a:r>
            <a:r>
              <a:rPr lang="en-US" sz="3500" dirty="0" err="1">
                <a:solidFill>
                  <a:srgbClr val="005A9E"/>
                </a:solidFill>
                <a:latin typeface="Lato 1"/>
              </a:rPr>
              <a:t>для</a:t>
            </a:r>
            <a:r>
              <a:rPr lang="en-US" sz="3500" dirty="0">
                <a:solidFill>
                  <a:srgbClr val="005A9E"/>
                </a:solidFill>
                <a:latin typeface="Lato 1"/>
              </a:rPr>
              <a:t> </a:t>
            </a:r>
            <a:r>
              <a:rPr lang="en-US" sz="3500" dirty="0" err="1">
                <a:solidFill>
                  <a:srgbClr val="005A9E"/>
                </a:solidFill>
                <a:latin typeface="Lato 1"/>
              </a:rPr>
              <a:t>гармоничного</a:t>
            </a:r>
            <a:r>
              <a:rPr lang="en-US" sz="3500" dirty="0">
                <a:solidFill>
                  <a:srgbClr val="005A9E"/>
                </a:solidFill>
                <a:latin typeface="Lato 1"/>
              </a:rPr>
              <a:t> </a:t>
            </a:r>
            <a:r>
              <a:rPr lang="en-US" sz="3500" dirty="0" err="1">
                <a:solidFill>
                  <a:srgbClr val="005A9E"/>
                </a:solidFill>
                <a:latin typeface="Lato 1"/>
              </a:rPr>
              <a:t>развития</a:t>
            </a:r>
            <a:r>
              <a:rPr lang="en-US" sz="3500" dirty="0">
                <a:solidFill>
                  <a:srgbClr val="005A9E"/>
                </a:solidFill>
                <a:latin typeface="Lato 1"/>
              </a:rPr>
              <a:t> </a:t>
            </a:r>
          </a:p>
          <a:p>
            <a:pPr>
              <a:lnSpc>
                <a:spcPts val="4200"/>
              </a:lnSpc>
            </a:pPr>
            <a:r>
              <a:rPr lang="en-US" sz="3500" dirty="0">
                <a:solidFill>
                  <a:srgbClr val="005A9E"/>
                </a:solidFill>
                <a:latin typeface="Lato 1"/>
              </a:rPr>
              <a:t>и </a:t>
            </a:r>
            <a:r>
              <a:rPr lang="en-US" sz="3500" dirty="0" err="1">
                <a:solidFill>
                  <a:srgbClr val="005A9E"/>
                </a:solidFill>
                <a:latin typeface="Lato 1"/>
              </a:rPr>
              <a:t>самосовершенствования</a:t>
            </a:r>
            <a:r>
              <a:rPr lang="en-US" sz="3500" dirty="0">
                <a:solidFill>
                  <a:srgbClr val="005A9E"/>
                </a:solidFill>
                <a:latin typeface="Lato 1"/>
              </a:rPr>
              <a:t> </a:t>
            </a:r>
          </a:p>
          <a:p>
            <a:pPr>
              <a:lnSpc>
                <a:spcPts val="4200"/>
              </a:lnSpc>
            </a:pPr>
            <a:r>
              <a:rPr lang="en-US" sz="3500" dirty="0">
                <a:solidFill>
                  <a:srgbClr val="005A9E"/>
                </a:solidFill>
                <a:latin typeface="Lato 1"/>
              </a:rPr>
              <a:t>в </a:t>
            </a:r>
            <a:r>
              <a:rPr lang="en-US" sz="3500" dirty="0" err="1">
                <a:solidFill>
                  <a:srgbClr val="005A9E"/>
                </a:solidFill>
                <a:latin typeface="Lato 1"/>
              </a:rPr>
              <a:t>цифровой</a:t>
            </a:r>
            <a:r>
              <a:rPr lang="en-US" sz="3500" dirty="0">
                <a:solidFill>
                  <a:srgbClr val="005A9E"/>
                </a:solidFill>
                <a:latin typeface="Lato 1"/>
              </a:rPr>
              <a:t> </a:t>
            </a:r>
            <a:r>
              <a:rPr lang="en-US" sz="3500" dirty="0" err="1">
                <a:solidFill>
                  <a:srgbClr val="005A9E"/>
                </a:solidFill>
                <a:latin typeface="Lato 1"/>
              </a:rPr>
              <a:t>среде</a:t>
            </a:r>
            <a:r>
              <a:rPr lang="en-US" sz="3500" dirty="0">
                <a:solidFill>
                  <a:srgbClr val="005A9E"/>
                </a:solidFill>
                <a:latin typeface="Lato 1"/>
              </a:rPr>
              <a:t> </a:t>
            </a:r>
            <a:r>
              <a:rPr lang="en-US" sz="3500" dirty="0" err="1">
                <a:solidFill>
                  <a:srgbClr val="005A9E"/>
                </a:solidFill>
                <a:latin typeface="Lato 1"/>
              </a:rPr>
              <a:t>детей</a:t>
            </a:r>
            <a:r>
              <a:rPr lang="en-US" sz="3500" dirty="0">
                <a:solidFill>
                  <a:srgbClr val="005A9E"/>
                </a:solidFill>
                <a:latin typeface="Lato 1"/>
              </a:rPr>
              <a:t> </a:t>
            </a:r>
          </a:p>
          <a:p>
            <a:pPr>
              <a:lnSpc>
                <a:spcPts val="4200"/>
              </a:lnSpc>
            </a:pPr>
            <a:r>
              <a:rPr lang="en-US" sz="3500" dirty="0">
                <a:solidFill>
                  <a:srgbClr val="005A9E"/>
                </a:solidFill>
                <a:latin typeface="Lato 1"/>
              </a:rPr>
              <a:t>с </a:t>
            </a:r>
            <a:r>
              <a:rPr lang="en-US" sz="3500" dirty="0" err="1">
                <a:solidFill>
                  <a:srgbClr val="005A9E"/>
                </a:solidFill>
                <a:latin typeface="Lato 1"/>
              </a:rPr>
              <a:t>разными</a:t>
            </a:r>
            <a:r>
              <a:rPr lang="en-US" sz="3500" dirty="0">
                <a:solidFill>
                  <a:srgbClr val="005A9E"/>
                </a:solidFill>
                <a:latin typeface="Lato 1"/>
              </a:rPr>
              <a:t> </a:t>
            </a:r>
            <a:r>
              <a:rPr lang="en-US" sz="3500" dirty="0" err="1">
                <a:solidFill>
                  <a:srgbClr val="005A9E"/>
                </a:solidFill>
                <a:latin typeface="Lato 1"/>
              </a:rPr>
              <a:t>потребностями</a:t>
            </a:r>
            <a:r>
              <a:rPr lang="en-US" sz="3500" dirty="0">
                <a:solidFill>
                  <a:srgbClr val="005A9E"/>
                </a:solidFill>
                <a:latin typeface="Lato 1"/>
              </a:rPr>
              <a:t> </a:t>
            </a:r>
          </a:p>
          <a:p>
            <a:pPr>
              <a:lnSpc>
                <a:spcPts val="4200"/>
              </a:lnSpc>
            </a:pPr>
            <a:r>
              <a:rPr lang="en-US" sz="3500" dirty="0">
                <a:solidFill>
                  <a:srgbClr val="005A9E"/>
                </a:solidFill>
                <a:latin typeface="Lato 1"/>
              </a:rPr>
              <a:t>и </a:t>
            </a:r>
            <a:r>
              <a:rPr lang="en-US" sz="3500" dirty="0" err="1">
                <a:solidFill>
                  <a:srgbClr val="005A9E"/>
                </a:solidFill>
                <a:latin typeface="Lato 1"/>
              </a:rPr>
              <a:t>особенностями</a:t>
            </a:r>
            <a:endParaRPr lang="en-US" sz="3500" dirty="0">
              <a:solidFill>
                <a:srgbClr val="005A9E"/>
              </a:solidFill>
              <a:latin typeface="Lato 1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867787" y="2348011"/>
            <a:ext cx="7391513" cy="6910289"/>
          </a:xfrm>
          <a:custGeom>
            <a:avLst/>
            <a:gdLst/>
            <a:ahLst/>
            <a:cxnLst/>
            <a:rect l="l" t="t" r="r" b="b"/>
            <a:pathLst>
              <a:path w="7391513" h="6910289">
                <a:moveTo>
                  <a:pt x="0" y="0"/>
                </a:moveTo>
                <a:lnTo>
                  <a:pt x="7391513" y="0"/>
                </a:lnTo>
                <a:lnTo>
                  <a:pt x="7391513" y="6910289"/>
                </a:lnTo>
                <a:lnTo>
                  <a:pt x="0" y="69102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725" r="-11354" b="-2499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722124" y="1028700"/>
            <a:ext cx="3143837" cy="1139641"/>
          </a:xfrm>
          <a:custGeom>
            <a:avLst/>
            <a:gdLst/>
            <a:ahLst/>
            <a:cxnLst/>
            <a:rect l="l" t="t" r="r" b="b"/>
            <a:pathLst>
              <a:path w="3143837" h="1139641">
                <a:moveTo>
                  <a:pt x="0" y="0"/>
                </a:moveTo>
                <a:lnTo>
                  <a:pt x="3143837" y="0"/>
                </a:lnTo>
                <a:lnTo>
                  <a:pt x="3143837" y="1139641"/>
                </a:lnTo>
                <a:lnTo>
                  <a:pt x="0" y="11396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1028700"/>
            <a:ext cx="2741278" cy="1110092"/>
          </a:xfrm>
          <a:custGeom>
            <a:avLst/>
            <a:gdLst/>
            <a:ahLst/>
            <a:cxnLst/>
            <a:rect l="l" t="t" r="r" b="b"/>
            <a:pathLst>
              <a:path w="2741278" h="1110092">
                <a:moveTo>
                  <a:pt x="0" y="0"/>
                </a:moveTo>
                <a:lnTo>
                  <a:pt x="2741278" y="0"/>
                </a:lnTo>
                <a:lnTo>
                  <a:pt x="2741278" y="1110092"/>
                </a:lnTo>
                <a:lnTo>
                  <a:pt x="0" y="11100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288" t="-15167" r="-2746" b="-12433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0689" y="3359423"/>
            <a:ext cx="9060258" cy="4381269"/>
          </a:xfrm>
          <a:custGeom>
            <a:avLst/>
            <a:gdLst/>
            <a:ahLst/>
            <a:cxnLst/>
            <a:rect l="l" t="t" r="r" b="b"/>
            <a:pathLst>
              <a:path w="9060258" h="4381269">
                <a:moveTo>
                  <a:pt x="0" y="0"/>
                </a:moveTo>
                <a:lnTo>
                  <a:pt x="9060258" y="0"/>
                </a:lnTo>
                <a:lnTo>
                  <a:pt x="9060258" y="4381269"/>
                </a:lnTo>
                <a:lnTo>
                  <a:pt x="0" y="4381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098" t="-11045" r="-8012" b="-2209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610600" y="4923185"/>
            <a:ext cx="7773797" cy="4995619"/>
            <a:chOff x="4080877" y="22267"/>
            <a:chExt cx="10365063" cy="6660822"/>
          </a:xfrm>
        </p:grpSpPr>
        <p:sp>
          <p:nvSpPr>
            <p:cNvPr id="4" name="TextBox 4"/>
            <p:cNvSpPr txBox="1"/>
            <p:nvPr/>
          </p:nvSpPr>
          <p:spPr>
            <a:xfrm>
              <a:off x="4080877" y="5294418"/>
              <a:ext cx="3877677" cy="138867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771"/>
                </a:lnSpc>
              </a:pPr>
              <a:r>
                <a:rPr lang="en-US" sz="1979" dirty="0" err="1">
                  <a:solidFill>
                    <a:srgbClr val="737373"/>
                  </a:solidFill>
                  <a:latin typeface="Lato 1"/>
                </a:rPr>
                <a:t>общие</a:t>
              </a:r>
              <a:r>
                <a:rPr lang="en-US" sz="1979" dirty="0">
                  <a:solidFill>
                    <a:srgbClr val="737373"/>
                  </a:solidFill>
                  <a:latin typeface="Lato 1"/>
                </a:rPr>
                <a:t> </a:t>
              </a:r>
              <a:r>
                <a:rPr lang="en-US" sz="1979" dirty="0" err="1">
                  <a:solidFill>
                    <a:srgbClr val="737373"/>
                  </a:solidFill>
                  <a:latin typeface="Lato 1"/>
                </a:rPr>
                <a:t>заболевания</a:t>
              </a:r>
              <a:r>
                <a:rPr lang="en-US" sz="1979" dirty="0">
                  <a:solidFill>
                    <a:srgbClr val="737373"/>
                  </a:solidFill>
                  <a:latin typeface="Lato 1"/>
                </a:rPr>
                <a:t>: </a:t>
              </a:r>
              <a:r>
                <a:rPr lang="en-US" sz="1979" dirty="0" err="1">
                  <a:solidFill>
                    <a:srgbClr val="737373"/>
                  </a:solidFill>
                  <a:latin typeface="Lato 1"/>
                </a:rPr>
                <a:t>онкология</a:t>
              </a:r>
              <a:r>
                <a:rPr lang="en-US" sz="1979" dirty="0">
                  <a:solidFill>
                    <a:srgbClr val="737373"/>
                  </a:solidFill>
                  <a:latin typeface="Lato 1"/>
                </a:rPr>
                <a:t>, </a:t>
              </a:r>
              <a:r>
                <a:rPr lang="en-US" sz="1979" dirty="0" err="1">
                  <a:solidFill>
                    <a:srgbClr val="737373"/>
                  </a:solidFill>
                  <a:latin typeface="Lato 1"/>
                </a:rPr>
                <a:t>диабет</a:t>
              </a:r>
              <a:r>
                <a:rPr lang="en-US" sz="1979" dirty="0">
                  <a:solidFill>
                    <a:srgbClr val="737373"/>
                  </a:solidFill>
                  <a:latin typeface="Lato 1"/>
                </a:rPr>
                <a:t> и </a:t>
              </a:r>
              <a:r>
                <a:rPr lang="en-US" sz="1979" dirty="0" err="1">
                  <a:solidFill>
                    <a:srgbClr val="737373"/>
                  </a:solidFill>
                  <a:latin typeface="Lato 1"/>
                </a:rPr>
                <a:t>др</a:t>
              </a:r>
              <a:r>
                <a:rPr lang="en-US" sz="1979" dirty="0">
                  <a:solidFill>
                    <a:srgbClr val="737373"/>
                  </a:solidFill>
                  <a:latin typeface="Lato 1"/>
                </a:rPr>
                <a:t>.</a:t>
              </a:r>
            </a:p>
            <a:p>
              <a:pPr algn="ctr">
                <a:lnSpc>
                  <a:spcPts val="2771"/>
                </a:lnSpc>
              </a:pPr>
              <a:r>
                <a:rPr lang="en-US" sz="1979" dirty="0">
                  <a:solidFill>
                    <a:srgbClr val="737373"/>
                  </a:solidFill>
                  <a:latin typeface="Lato 1"/>
                </a:rPr>
                <a:t>71%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2248416" y="2869034"/>
              <a:ext cx="1558585" cy="9099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771"/>
                </a:lnSpc>
              </a:pPr>
              <a:r>
                <a:rPr lang="en-US" sz="1979" dirty="0" err="1">
                  <a:solidFill>
                    <a:srgbClr val="737373"/>
                  </a:solidFill>
                  <a:latin typeface="Lato 1"/>
                </a:rPr>
                <a:t>зрение</a:t>
              </a:r>
              <a:endParaRPr lang="en-US" sz="1979" dirty="0">
                <a:solidFill>
                  <a:srgbClr val="737373"/>
                </a:solidFill>
                <a:latin typeface="Lato 1"/>
              </a:endParaRPr>
            </a:p>
            <a:p>
              <a:pPr algn="ctr">
                <a:lnSpc>
                  <a:spcPts val="2771"/>
                </a:lnSpc>
              </a:pPr>
              <a:r>
                <a:rPr lang="en-US" sz="1979" dirty="0">
                  <a:solidFill>
                    <a:srgbClr val="737373"/>
                  </a:solidFill>
                  <a:latin typeface="Lato 1"/>
                </a:rPr>
                <a:t>10%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55440" y="22267"/>
              <a:ext cx="6151561" cy="9099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771"/>
                </a:lnSpc>
              </a:pPr>
              <a:r>
                <a:rPr lang="en-US" sz="1979" dirty="0" err="1">
                  <a:solidFill>
                    <a:srgbClr val="737373"/>
                  </a:solidFill>
                  <a:latin typeface="Lato 1"/>
                </a:rPr>
                <a:t>опорно-двигательная</a:t>
              </a:r>
              <a:r>
                <a:rPr lang="en-US" sz="1979" dirty="0">
                  <a:solidFill>
                    <a:srgbClr val="737373"/>
                  </a:solidFill>
                  <a:latin typeface="Lato 1"/>
                </a:rPr>
                <a:t> </a:t>
              </a:r>
              <a:r>
                <a:rPr lang="en-US" sz="1979" dirty="0" err="1">
                  <a:solidFill>
                    <a:srgbClr val="737373"/>
                  </a:solidFill>
                  <a:latin typeface="Lato 1"/>
                </a:rPr>
                <a:t>система</a:t>
              </a:r>
              <a:endParaRPr lang="en-US" sz="1979" dirty="0">
                <a:solidFill>
                  <a:srgbClr val="737373"/>
                </a:solidFill>
                <a:latin typeface="Lato 1"/>
              </a:endParaRPr>
            </a:p>
            <a:p>
              <a:pPr algn="ctr">
                <a:lnSpc>
                  <a:spcPts val="2771"/>
                </a:lnSpc>
              </a:pPr>
              <a:r>
                <a:rPr lang="en-US" sz="1979" dirty="0">
                  <a:solidFill>
                    <a:srgbClr val="737373"/>
                  </a:solidFill>
                  <a:latin typeface="Lato 1"/>
                </a:rPr>
                <a:t>9%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741661" y="1099389"/>
              <a:ext cx="3704279" cy="8974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1"/>
                </a:lnSpc>
              </a:pPr>
              <a:r>
                <a:rPr lang="en-US" sz="1979" dirty="0" err="1">
                  <a:solidFill>
                    <a:srgbClr val="737373"/>
                  </a:solidFill>
                  <a:latin typeface="Lato 1"/>
                </a:rPr>
                <a:t>ментальные</a:t>
              </a:r>
              <a:r>
                <a:rPr lang="en-US" sz="1979" dirty="0">
                  <a:solidFill>
                    <a:srgbClr val="737373"/>
                  </a:solidFill>
                  <a:latin typeface="Lato 1"/>
                </a:rPr>
                <a:t> </a:t>
              </a:r>
              <a:r>
                <a:rPr lang="en-US" sz="1979" dirty="0" err="1">
                  <a:solidFill>
                    <a:srgbClr val="737373"/>
                  </a:solidFill>
                  <a:latin typeface="Lato 1"/>
                </a:rPr>
                <a:t>нарушения</a:t>
              </a:r>
              <a:endParaRPr lang="en-US" sz="1979" dirty="0">
                <a:solidFill>
                  <a:srgbClr val="737373"/>
                </a:solidFill>
                <a:latin typeface="Lato 1"/>
              </a:endParaRPr>
            </a:p>
            <a:p>
              <a:pPr algn="ctr">
                <a:lnSpc>
                  <a:spcPts val="2771"/>
                </a:lnSpc>
              </a:pPr>
              <a:r>
                <a:rPr lang="en-US" sz="1979" dirty="0">
                  <a:solidFill>
                    <a:srgbClr val="737373"/>
                  </a:solidFill>
                  <a:latin typeface="Lato 1"/>
                </a:rPr>
                <a:t>8%</a:t>
              </a:r>
            </a:p>
          </p:txBody>
        </p: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6916354" y="1005140"/>
              <a:ext cx="5228947" cy="5254333"/>
              <a:chOff x="-50752" y="0"/>
              <a:chExt cx="2619581" cy="263229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270000" y="0"/>
                <a:ext cx="733242" cy="751527"/>
              </a:xfrm>
              <a:custGeom>
                <a:avLst/>
                <a:gdLst/>
                <a:ahLst/>
                <a:cxnLst/>
                <a:rect l="l" t="t" r="r" b="b"/>
                <a:pathLst>
                  <a:path w="733242" h="751527">
                    <a:moveTo>
                      <a:pt x="0" y="0"/>
                    </a:moveTo>
                    <a:cubicBezTo>
                      <a:pt x="262632" y="0"/>
                      <a:pt x="518805" y="81422"/>
                      <a:pt x="733242" y="233054"/>
                    </a:cubicBezTo>
                    <a:lnTo>
                      <a:pt x="366621" y="751527"/>
                    </a:lnTo>
                    <a:cubicBezTo>
                      <a:pt x="259402" y="675711"/>
                      <a:pt x="131316" y="635000"/>
                      <a:pt x="0" y="635000"/>
                    </a:cubicBezTo>
                    <a:close/>
                  </a:path>
                </a:pathLst>
              </a:custGeom>
              <a:solidFill>
                <a:srgbClr val="6CE5E8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1674764" y="291448"/>
                <a:ext cx="797942" cy="774593"/>
              </a:xfrm>
              <a:custGeom>
                <a:avLst/>
                <a:gdLst/>
                <a:ahLst/>
                <a:cxnLst/>
                <a:rect l="l" t="t" r="r" b="b"/>
                <a:pathLst>
                  <a:path w="797942" h="774593">
                    <a:moveTo>
                      <a:pt x="404764" y="0"/>
                    </a:moveTo>
                    <a:cubicBezTo>
                      <a:pt x="586188" y="150086"/>
                      <a:pt x="722315" y="347653"/>
                      <a:pt x="797943" y="570634"/>
                    </a:cubicBezTo>
                    <a:lnTo>
                      <a:pt x="196589" y="774593"/>
                    </a:lnTo>
                    <a:cubicBezTo>
                      <a:pt x="158775" y="663103"/>
                      <a:pt x="90712" y="564319"/>
                      <a:pt x="0" y="489276"/>
                    </a:cubicBezTo>
                    <a:close/>
                  </a:path>
                </a:pathLst>
              </a:custGeom>
              <a:solidFill>
                <a:srgbClr val="2D8BBA"/>
              </a:solidFill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1860408" y="802482"/>
                <a:ext cx="708421" cy="844439"/>
              </a:xfrm>
              <a:custGeom>
                <a:avLst/>
                <a:gdLst/>
                <a:ahLst/>
                <a:cxnLst/>
                <a:rect l="l" t="t" r="r" b="b"/>
                <a:pathLst>
                  <a:path w="708421" h="844439">
                    <a:moveTo>
                      <a:pt x="590408" y="0"/>
                    </a:moveTo>
                    <a:cubicBezTo>
                      <a:pt x="697142" y="269579"/>
                      <a:pt x="708421" y="567563"/>
                      <a:pt x="622370" y="844439"/>
                    </a:cubicBezTo>
                    <a:lnTo>
                      <a:pt x="15981" y="655978"/>
                    </a:lnTo>
                    <a:cubicBezTo>
                      <a:pt x="59006" y="517541"/>
                      <a:pt x="53367" y="368548"/>
                      <a:pt x="0" y="233759"/>
                    </a:cubicBezTo>
                    <a:close/>
                  </a:path>
                </a:pathLst>
              </a:custGeom>
              <a:solidFill>
                <a:srgbClr val="2F5F98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-50752" y="0"/>
                <a:ext cx="2550853" cy="2632299"/>
              </a:xfrm>
              <a:custGeom>
                <a:avLst/>
                <a:gdLst/>
                <a:ahLst/>
                <a:cxnLst/>
                <a:rect l="l" t="t" r="r" b="b"/>
                <a:pathLst>
                  <a:path w="2550853" h="2632299">
                    <a:moveTo>
                      <a:pt x="2550853" y="1585836"/>
                    </a:moveTo>
                    <a:cubicBezTo>
                      <a:pt x="2386671" y="2225282"/>
                      <a:pt x="1759943" y="2632299"/>
                      <a:pt x="1108998" y="2522222"/>
                    </a:cubicBezTo>
                    <a:cubicBezTo>
                      <a:pt x="458052" y="2412145"/>
                      <a:pt x="0" y="1821689"/>
                      <a:pt x="55199" y="1163814"/>
                    </a:cubicBezTo>
                    <a:cubicBezTo>
                      <a:pt x="110398" y="505938"/>
                      <a:pt x="660438" y="66"/>
                      <a:pt x="1320625" y="0"/>
                    </a:cubicBezTo>
                    <a:lnTo>
                      <a:pt x="1320689" y="635000"/>
                    </a:lnTo>
                    <a:cubicBezTo>
                      <a:pt x="990595" y="635033"/>
                      <a:pt x="715575" y="887969"/>
                      <a:pt x="687975" y="1216907"/>
                    </a:cubicBezTo>
                    <a:cubicBezTo>
                      <a:pt x="660376" y="1545844"/>
                      <a:pt x="889402" y="1841073"/>
                      <a:pt x="1214875" y="1896111"/>
                    </a:cubicBezTo>
                    <a:cubicBezTo>
                      <a:pt x="1540347" y="1951150"/>
                      <a:pt x="1853711" y="1747641"/>
                      <a:pt x="1935802" y="1427918"/>
                    </a:cubicBezTo>
                    <a:close/>
                  </a:path>
                </a:pathLst>
              </a:custGeom>
              <a:solidFill>
                <a:srgbClr val="00ABFF"/>
              </a:solidFill>
            </p:spPr>
          </p:sp>
        </p:grpSp>
      </p:grpSp>
      <p:sp>
        <p:nvSpPr>
          <p:cNvPr id="14" name="TextBox 14"/>
          <p:cNvSpPr txBox="1"/>
          <p:nvPr/>
        </p:nvSpPr>
        <p:spPr>
          <a:xfrm>
            <a:off x="10573057" y="681268"/>
            <a:ext cx="4750445" cy="1518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394"/>
              </a:lnSpc>
            </a:pPr>
            <a:r>
              <a:rPr lang="en-US" sz="8853" dirty="0">
                <a:solidFill>
                  <a:srgbClr val="005A9E"/>
                </a:solidFill>
                <a:latin typeface="Lato 1 Bold"/>
              </a:rPr>
              <a:t>В </a:t>
            </a:r>
            <a:r>
              <a:rPr lang="en-US" sz="8853" dirty="0" err="1">
                <a:solidFill>
                  <a:srgbClr val="005A9E"/>
                </a:solidFill>
                <a:latin typeface="Lato 1 Bold"/>
              </a:rPr>
              <a:t>России</a:t>
            </a:r>
            <a:endParaRPr lang="en-US" sz="8853" dirty="0">
              <a:solidFill>
                <a:srgbClr val="005A9E"/>
              </a:solidFill>
              <a:latin typeface="Lato 1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641425" y="2019957"/>
            <a:ext cx="4750445" cy="21430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2394"/>
              </a:lnSpc>
            </a:pPr>
            <a:r>
              <a:rPr lang="en-US" sz="8853" dirty="0">
                <a:solidFill>
                  <a:srgbClr val="FF5757"/>
                </a:solidFill>
                <a:latin typeface="Lato 1 Bold"/>
              </a:rPr>
              <a:t>11,5 </a:t>
            </a:r>
            <a:r>
              <a:rPr lang="en-US" sz="8853" dirty="0" err="1">
                <a:solidFill>
                  <a:srgbClr val="FF5757"/>
                </a:solidFill>
                <a:latin typeface="Lato 1 Bold"/>
              </a:rPr>
              <a:t>млн</a:t>
            </a:r>
            <a:endParaRPr lang="en-US" sz="8853" dirty="0">
              <a:solidFill>
                <a:srgbClr val="FF5757"/>
              </a:solidFill>
              <a:latin typeface="Lato 1 Bold"/>
            </a:endParaRPr>
          </a:p>
          <a:p>
            <a:pPr algn="r">
              <a:lnSpc>
                <a:spcPts val="4415"/>
              </a:lnSpc>
            </a:pPr>
            <a:r>
              <a:rPr lang="en-US" sz="3153" dirty="0" err="1">
                <a:solidFill>
                  <a:srgbClr val="FF5757"/>
                </a:solidFill>
                <a:latin typeface="Lato 1 Bold"/>
              </a:rPr>
              <a:t>людей</a:t>
            </a:r>
            <a:r>
              <a:rPr lang="en-US" sz="3153" dirty="0">
                <a:solidFill>
                  <a:srgbClr val="FF5757"/>
                </a:solidFill>
                <a:latin typeface="Lato 1 Bold"/>
              </a:rPr>
              <a:t> с </a:t>
            </a:r>
            <a:r>
              <a:rPr lang="en-US" sz="3153" dirty="0" err="1">
                <a:solidFill>
                  <a:srgbClr val="FF5757"/>
                </a:solidFill>
                <a:latin typeface="Lato 1 Bold"/>
              </a:rPr>
              <a:t>инвалидностью</a:t>
            </a:r>
            <a:endParaRPr lang="en-US" sz="3153" dirty="0">
              <a:solidFill>
                <a:srgbClr val="FF5757"/>
              </a:solidFill>
              <a:latin typeface="Lato 1 Bold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028700" y="956272"/>
            <a:ext cx="2930241" cy="1186614"/>
          </a:xfrm>
          <a:custGeom>
            <a:avLst/>
            <a:gdLst/>
            <a:ahLst/>
            <a:cxnLst/>
            <a:rect l="l" t="t" r="r" b="b"/>
            <a:pathLst>
              <a:path w="2930241" h="1186614">
                <a:moveTo>
                  <a:pt x="0" y="0"/>
                </a:moveTo>
                <a:lnTo>
                  <a:pt x="2930241" y="0"/>
                </a:lnTo>
                <a:lnTo>
                  <a:pt x="2930241" y="1186614"/>
                </a:lnTo>
                <a:lnTo>
                  <a:pt x="0" y="11866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8" t="-15167" r="-2746" b="-12433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874355" y="956272"/>
            <a:ext cx="3273417" cy="1186614"/>
          </a:xfrm>
          <a:custGeom>
            <a:avLst/>
            <a:gdLst/>
            <a:ahLst/>
            <a:cxnLst/>
            <a:rect l="l" t="t" r="r" b="b"/>
            <a:pathLst>
              <a:path w="3273417" h="1186614">
                <a:moveTo>
                  <a:pt x="0" y="0"/>
                </a:moveTo>
                <a:lnTo>
                  <a:pt x="3273417" y="0"/>
                </a:lnTo>
                <a:lnTo>
                  <a:pt x="3273417" y="1186614"/>
                </a:lnTo>
                <a:lnTo>
                  <a:pt x="0" y="11866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B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56322" y="9164276"/>
            <a:ext cx="4102978" cy="2245448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0"/>
            <a:ext cx="4102978" cy="3133183"/>
          </a:xfrm>
          <a:custGeom>
            <a:avLst/>
            <a:gdLst/>
            <a:ahLst/>
            <a:cxnLst/>
            <a:rect l="l" t="t" r="r" b="b"/>
            <a:pathLst>
              <a:path w="4102978" h="3133183">
                <a:moveTo>
                  <a:pt x="0" y="0"/>
                </a:moveTo>
                <a:lnTo>
                  <a:pt x="4102978" y="0"/>
                </a:lnTo>
                <a:lnTo>
                  <a:pt x="4102978" y="3133183"/>
                </a:lnTo>
                <a:lnTo>
                  <a:pt x="0" y="3133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6364971"/>
            <a:ext cx="9039669" cy="2979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682"/>
              </a:lnSpc>
            </a:pPr>
            <a:r>
              <a:rPr lang="en-US" sz="10620" dirty="0">
                <a:solidFill>
                  <a:srgbClr val="FFFFFF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НИЧЕГО ДЛЯ НАС БЕЗ НАС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4319872"/>
            <a:ext cx="5477430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55"/>
              </a:lnSpc>
            </a:pPr>
            <a:r>
              <a:rPr lang="en-US" sz="5869" dirty="0">
                <a:solidFill>
                  <a:srgbClr val="FFFFFF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С </a:t>
            </a:r>
            <a:r>
              <a:rPr lang="en-US" sz="5869" dirty="0" err="1">
                <a:solidFill>
                  <a:srgbClr val="FFFFFF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чего</a:t>
            </a:r>
            <a:r>
              <a:rPr lang="en-US" sz="5869" dirty="0">
                <a:solidFill>
                  <a:srgbClr val="FFFFFF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 </a:t>
            </a:r>
            <a:r>
              <a:rPr lang="en-US" sz="5869" dirty="0" err="1">
                <a:solidFill>
                  <a:srgbClr val="FFFFFF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начать</a:t>
            </a:r>
            <a:r>
              <a:rPr lang="en-US" sz="5869" dirty="0">
                <a:solidFill>
                  <a:srgbClr val="FFFFFF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?</a:t>
            </a:r>
          </a:p>
        </p:txBody>
      </p:sp>
      <p:sp>
        <p:nvSpPr>
          <p:cNvPr id="6" name="Freeform 6"/>
          <p:cNvSpPr/>
          <p:nvPr/>
        </p:nvSpPr>
        <p:spPr>
          <a:xfrm>
            <a:off x="10884728" y="1028700"/>
            <a:ext cx="6374572" cy="4819054"/>
          </a:xfrm>
          <a:custGeom>
            <a:avLst/>
            <a:gdLst/>
            <a:ahLst/>
            <a:cxnLst/>
            <a:rect l="l" t="t" r="r" b="b"/>
            <a:pathLst>
              <a:path w="6374572" h="4819054">
                <a:moveTo>
                  <a:pt x="0" y="0"/>
                </a:moveTo>
                <a:lnTo>
                  <a:pt x="6374572" y="0"/>
                </a:lnTo>
                <a:lnTo>
                  <a:pt x="6374572" y="4819054"/>
                </a:lnTo>
                <a:lnTo>
                  <a:pt x="0" y="48190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56322" y="8440418"/>
            <a:ext cx="2472176" cy="431942"/>
          </a:xfrm>
          <a:custGeom>
            <a:avLst/>
            <a:gdLst/>
            <a:ahLst/>
            <a:cxnLst/>
            <a:rect l="l" t="t" r="r" b="b"/>
            <a:pathLst>
              <a:path w="2472176" h="431942">
                <a:moveTo>
                  <a:pt x="0" y="0"/>
                </a:moveTo>
                <a:lnTo>
                  <a:pt x="2472176" y="0"/>
                </a:lnTo>
                <a:lnTo>
                  <a:pt x="2472176" y="431942"/>
                </a:lnTo>
                <a:lnTo>
                  <a:pt x="0" y="4319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757281"/>
            <a:ext cx="9839239" cy="647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 dirty="0">
                <a:solidFill>
                  <a:srgbClr val="095F69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ЧТО ДЕЛАЕТ САЙТ ДОСТУПНЫМ?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353803" y="8496300"/>
            <a:ext cx="5661224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0"/>
              </a:lnSpc>
            </a:pPr>
            <a:r>
              <a:rPr lang="en-US" sz="3500" dirty="0">
                <a:solidFill>
                  <a:srgbClr val="737373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CAPTCHA </a:t>
            </a:r>
            <a:r>
              <a:rPr lang="en-US" sz="3500" dirty="0" err="1">
                <a:solidFill>
                  <a:srgbClr val="737373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должна</a:t>
            </a:r>
            <a:r>
              <a:rPr lang="en-US" sz="3500" dirty="0">
                <a:solidFill>
                  <a:srgbClr val="737373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 </a:t>
            </a:r>
            <a:r>
              <a:rPr lang="en-US" sz="3500" dirty="0" err="1">
                <a:solidFill>
                  <a:srgbClr val="737373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быть</a:t>
            </a:r>
            <a:r>
              <a:rPr lang="en-US" sz="3500" dirty="0">
                <a:solidFill>
                  <a:srgbClr val="737373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 </a:t>
            </a:r>
          </a:p>
          <a:p>
            <a:pPr>
              <a:lnSpc>
                <a:spcPts val="3850"/>
              </a:lnSpc>
            </a:pPr>
            <a:r>
              <a:rPr lang="en-US" sz="3500" dirty="0" err="1">
                <a:solidFill>
                  <a:srgbClr val="005A9E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не</a:t>
            </a:r>
            <a:r>
              <a:rPr lang="en-US" sz="3500" dirty="0">
                <a:solidFill>
                  <a:srgbClr val="005A9E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 </a:t>
            </a:r>
            <a:r>
              <a:rPr lang="en-US" sz="3500" dirty="0" err="1">
                <a:solidFill>
                  <a:srgbClr val="005A9E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только</a:t>
            </a:r>
            <a:r>
              <a:rPr lang="en-US" sz="3500" dirty="0">
                <a:solidFill>
                  <a:srgbClr val="005A9E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 </a:t>
            </a:r>
            <a:r>
              <a:rPr lang="en-US" sz="3500" dirty="0" err="1">
                <a:solidFill>
                  <a:srgbClr val="005A9E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графической</a:t>
            </a:r>
            <a:r>
              <a:rPr lang="en-US" sz="3500" dirty="0">
                <a:solidFill>
                  <a:srgbClr val="005A9E"/>
                </a:solidFill>
                <a:latin typeface="Lato 1 Bold" panose="020B0604020202020204" charset="0"/>
                <a:ea typeface="Lato 1 Bold" panose="020B0604020202020204" charset="0"/>
                <a:cs typeface="Lato 1 Bold" panose="020B0604020202020204" charset="0"/>
              </a:rPr>
              <a:t>!</a:t>
            </a:r>
          </a:p>
        </p:txBody>
      </p:sp>
      <p:sp>
        <p:nvSpPr>
          <p:cNvPr id="4" name="Freeform 4"/>
          <p:cNvSpPr/>
          <p:nvPr/>
        </p:nvSpPr>
        <p:spPr>
          <a:xfrm>
            <a:off x="7621231" y="9164276"/>
            <a:ext cx="4102978" cy="2245448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9" y="0"/>
                </a:lnTo>
                <a:lnTo>
                  <a:pt x="4102979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14400" y="3418541"/>
            <a:ext cx="9704224" cy="4617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8877" lvl="1" indent="-274439">
              <a:lnSpc>
                <a:spcPct val="150000"/>
              </a:lnSpc>
              <a:buFont typeface="Arial"/>
              <a:buChar char="•"/>
            </a:pPr>
            <a:r>
              <a:rPr lang="en-US" sz="2542" b="1" dirty="0" err="1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Следование</a:t>
            </a:r>
            <a:r>
              <a:rPr lang="en-US" sz="2542" b="1" dirty="0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 </a:t>
            </a:r>
            <a:r>
              <a:rPr lang="en-US" sz="2542" b="1" dirty="0" err="1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стандартам</a:t>
            </a:r>
            <a:r>
              <a:rPr lang="en-US" sz="2542" b="1" dirty="0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: </a:t>
            </a:r>
          </a:p>
          <a:p>
            <a:pPr marL="1097754" lvl="2" indent="-365918">
              <a:lnSpc>
                <a:spcPct val="150000"/>
              </a:lnSpc>
              <a:buFont typeface="Arial"/>
              <a:buChar char="⚬"/>
            </a:pPr>
            <a:r>
              <a:rPr lang="en-US" sz="2542" dirty="0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Web Content Accessibility Guidelines (WCAG) 2.0 Lorem ipsum dolor sit </a:t>
            </a:r>
            <a:r>
              <a:rPr lang="en-US" sz="2542" dirty="0" err="1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amet</a:t>
            </a:r>
            <a:r>
              <a:rPr lang="en-US" sz="2542" dirty="0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, </a:t>
            </a:r>
            <a:r>
              <a:rPr lang="en-US" sz="2542" dirty="0" err="1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consectetur</a:t>
            </a:r>
            <a:r>
              <a:rPr lang="en-US" sz="2542" dirty="0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 </a:t>
            </a:r>
            <a:r>
              <a:rPr lang="en-US" sz="2542" dirty="0" err="1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adipiscing</a:t>
            </a:r>
            <a:r>
              <a:rPr lang="en-US" sz="2542" dirty="0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 </a:t>
            </a:r>
            <a:r>
              <a:rPr lang="en-US" sz="2542" dirty="0" err="1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elit</a:t>
            </a:r>
            <a:r>
              <a:rPr lang="en-US" sz="2542" dirty="0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, sed do </a:t>
            </a:r>
            <a:r>
              <a:rPr lang="en-US" sz="2542" dirty="0" err="1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eiusmod</a:t>
            </a:r>
            <a:r>
              <a:rPr lang="en-US" sz="2542" dirty="0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 </a:t>
            </a:r>
            <a:r>
              <a:rPr lang="en-US" sz="2542" dirty="0" err="1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tempor</a:t>
            </a:r>
            <a:r>
              <a:rPr lang="en-US" sz="2542" dirty="0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 </a:t>
            </a:r>
            <a:r>
              <a:rPr lang="en-US" sz="2542" dirty="0" err="1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incididunt</a:t>
            </a:r>
            <a:r>
              <a:rPr lang="en-US" sz="2542" dirty="0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 </a:t>
            </a:r>
            <a:r>
              <a:rPr lang="en-US" sz="2542" dirty="0" err="1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ut</a:t>
            </a:r>
            <a:r>
              <a:rPr lang="en-US" sz="2542" dirty="0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 </a:t>
            </a:r>
            <a:r>
              <a:rPr lang="en-US" sz="2542" dirty="0" err="1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labore</a:t>
            </a:r>
            <a:r>
              <a:rPr lang="en-US" sz="2542" dirty="0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 et dolore magna </a:t>
            </a:r>
            <a:r>
              <a:rPr lang="en-US" sz="2542" dirty="0" err="1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aliqua</a:t>
            </a:r>
            <a:r>
              <a:rPr lang="en-US" sz="2542" dirty="0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. </a:t>
            </a:r>
            <a:endParaRPr lang="en-US" sz="2542" dirty="0">
              <a:solidFill>
                <a:srgbClr val="095F69"/>
              </a:solidFill>
              <a:latin typeface="Lato 1" panose="020B0604020202020204" charset="0"/>
              <a:ea typeface="Lato 1" panose="020B0604020202020204" charset="0"/>
              <a:cs typeface="Lato 1" panose="020B0604020202020204" charset="0"/>
              <a:hlinkClick r:id="rId4" tooltip="https://www.w3.org/Translations/WCAG20-ru/"/>
            </a:endParaRPr>
          </a:p>
          <a:p>
            <a:pPr marL="1097754" lvl="2" indent="-365918">
              <a:lnSpc>
                <a:spcPct val="150000"/>
              </a:lnSpc>
              <a:buFont typeface="Arial"/>
              <a:buChar char="⚬"/>
            </a:pPr>
            <a:r>
              <a:rPr lang="en-US" sz="2542" dirty="0" err="1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Национальный</a:t>
            </a:r>
            <a:r>
              <a:rPr lang="en-US" sz="2542" dirty="0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 </a:t>
            </a:r>
            <a:r>
              <a:rPr lang="en-US" sz="2542" dirty="0" err="1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стандарт</a:t>
            </a:r>
            <a:r>
              <a:rPr lang="en-US" sz="2542" dirty="0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 РФ ГОСТ Р 52872-2019</a:t>
            </a:r>
          </a:p>
          <a:p>
            <a:pPr marL="548877" lvl="1" indent="-274439">
              <a:lnSpc>
                <a:spcPct val="150000"/>
              </a:lnSpc>
              <a:buFont typeface="Arial"/>
              <a:buChar char="•"/>
            </a:pPr>
            <a:r>
              <a:rPr lang="en-US" sz="2542" b="1" dirty="0" err="1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Правильная</a:t>
            </a:r>
            <a:r>
              <a:rPr lang="en-US" sz="2542" b="1" dirty="0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 </a:t>
            </a:r>
            <a:r>
              <a:rPr lang="en-US" sz="2542" b="1" dirty="0" err="1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разметка</a:t>
            </a:r>
            <a:r>
              <a:rPr lang="en-US" sz="2542" b="1" dirty="0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 </a:t>
            </a:r>
            <a:r>
              <a:rPr lang="en-US" sz="2542" b="1" dirty="0" err="1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структуры</a:t>
            </a:r>
            <a:r>
              <a:rPr lang="en-US" sz="2542" dirty="0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 </a:t>
            </a:r>
            <a:r>
              <a:rPr lang="en-US" sz="2542" dirty="0" err="1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веб-страниц</a:t>
            </a:r>
            <a:r>
              <a:rPr lang="en-US" sz="2542" dirty="0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, </a:t>
            </a:r>
            <a:r>
              <a:rPr lang="en-US" sz="2542" dirty="0" err="1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контента</a:t>
            </a:r>
            <a:r>
              <a:rPr lang="en-US" sz="2542" dirty="0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, </a:t>
            </a:r>
            <a:r>
              <a:rPr lang="en-US" sz="2542" dirty="0" err="1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звуковое</a:t>
            </a:r>
            <a:r>
              <a:rPr lang="en-US" sz="2542" dirty="0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 </a:t>
            </a:r>
            <a:r>
              <a:rPr lang="en-US" sz="2542" dirty="0" err="1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или</a:t>
            </a:r>
            <a:r>
              <a:rPr lang="en-US" sz="2542" dirty="0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 </a:t>
            </a:r>
            <a:r>
              <a:rPr lang="en-US" sz="2542" dirty="0" err="1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текстовое</a:t>
            </a:r>
            <a:r>
              <a:rPr lang="en-US" sz="2542" dirty="0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 </a:t>
            </a:r>
            <a:r>
              <a:rPr lang="en-US" sz="2542" dirty="0" err="1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описание</a:t>
            </a:r>
            <a:r>
              <a:rPr lang="en-US" sz="2542" dirty="0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 </a:t>
            </a:r>
            <a:r>
              <a:rPr lang="en-US" sz="2542" dirty="0" err="1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картинок</a:t>
            </a:r>
            <a:r>
              <a:rPr lang="en-US" sz="2542" dirty="0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 </a:t>
            </a:r>
            <a:r>
              <a:rPr lang="en-US" sz="2542" dirty="0" err="1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для</a:t>
            </a:r>
            <a:r>
              <a:rPr lang="en-US" sz="2542" dirty="0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 </a:t>
            </a:r>
            <a:r>
              <a:rPr lang="en-US" sz="2542" dirty="0" err="1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использования</a:t>
            </a:r>
            <a:r>
              <a:rPr lang="en-US" sz="2542" dirty="0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 </a:t>
            </a:r>
            <a:r>
              <a:rPr lang="en-US" sz="2542" dirty="0" err="1">
                <a:solidFill>
                  <a:srgbClr val="095F69"/>
                </a:solidFill>
                <a:latin typeface="Lato 1" panose="020B0604020202020204" charset="0"/>
                <a:ea typeface="Lato 1" panose="020B0604020202020204" charset="0"/>
                <a:cs typeface="Lato 1" panose="020B0604020202020204" charset="0"/>
              </a:rPr>
              <a:t>скринридерами</a:t>
            </a:r>
            <a:endParaRPr lang="en-US" sz="2542" dirty="0">
              <a:solidFill>
                <a:srgbClr val="095F69"/>
              </a:solidFill>
              <a:latin typeface="Lato 1" panose="020B0604020202020204" charset="0"/>
              <a:ea typeface="Lato 1" panose="020B0604020202020204" charset="0"/>
              <a:cs typeface="Lato 1" panose="020B0604020202020204" charset="0"/>
            </a:endParaRPr>
          </a:p>
        </p:txBody>
      </p:sp>
      <p:sp>
        <p:nvSpPr>
          <p:cNvPr id="6" name="Freeform 6"/>
          <p:cNvSpPr/>
          <p:nvPr/>
        </p:nvSpPr>
        <p:spPr>
          <a:xfrm rot="5400000">
            <a:off x="13482016" y="-2080942"/>
            <a:ext cx="5450085" cy="4161883"/>
          </a:xfrm>
          <a:custGeom>
            <a:avLst/>
            <a:gdLst/>
            <a:ahLst/>
            <a:cxnLst/>
            <a:rect l="l" t="t" r="r" b="b"/>
            <a:pathLst>
              <a:path w="5450085" h="4161883">
                <a:moveTo>
                  <a:pt x="0" y="0"/>
                </a:moveTo>
                <a:lnTo>
                  <a:pt x="5450085" y="0"/>
                </a:lnTo>
                <a:lnTo>
                  <a:pt x="5450085" y="4161884"/>
                </a:lnTo>
                <a:lnTo>
                  <a:pt x="0" y="4161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831033" y="1550369"/>
            <a:ext cx="5359534" cy="7707931"/>
          </a:xfrm>
          <a:custGeom>
            <a:avLst/>
            <a:gdLst/>
            <a:ahLst/>
            <a:cxnLst/>
            <a:rect l="l" t="t" r="r" b="b"/>
            <a:pathLst>
              <a:path w="5359534" h="7707931">
                <a:moveTo>
                  <a:pt x="0" y="0"/>
                </a:moveTo>
                <a:lnTo>
                  <a:pt x="5359533" y="0"/>
                </a:lnTo>
                <a:lnTo>
                  <a:pt x="5359533" y="7707931"/>
                </a:lnTo>
                <a:lnTo>
                  <a:pt x="0" y="77079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956272"/>
            <a:ext cx="2930241" cy="1186614"/>
          </a:xfrm>
          <a:custGeom>
            <a:avLst/>
            <a:gdLst/>
            <a:ahLst/>
            <a:cxnLst/>
            <a:rect l="l" t="t" r="r" b="b"/>
            <a:pathLst>
              <a:path w="2930241" h="1186614">
                <a:moveTo>
                  <a:pt x="0" y="0"/>
                </a:moveTo>
                <a:lnTo>
                  <a:pt x="2930241" y="0"/>
                </a:lnTo>
                <a:lnTo>
                  <a:pt x="2930241" y="1186614"/>
                </a:lnTo>
                <a:lnTo>
                  <a:pt x="0" y="11866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288" t="-15167" r="-2746" b="-1243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874355" y="956272"/>
            <a:ext cx="3273417" cy="1186614"/>
          </a:xfrm>
          <a:custGeom>
            <a:avLst/>
            <a:gdLst/>
            <a:ahLst/>
            <a:cxnLst/>
            <a:rect l="l" t="t" r="r" b="b"/>
            <a:pathLst>
              <a:path w="3273417" h="1186614">
                <a:moveTo>
                  <a:pt x="0" y="0"/>
                </a:moveTo>
                <a:lnTo>
                  <a:pt x="3273417" y="0"/>
                </a:lnTo>
                <a:lnTo>
                  <a:pt x="3273417" y="1186614"/>
                </a:lnTo>
                <a:lnTo>
                  <a:pt x="0" y="11866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427643"/>
            <a:ext cx="13992004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1"/>
              </a:lnSpc>
            </a:pPr>
            <a:r>
              <a:rPr lang="en-US" sz="6409" dirty="0" err="1">
                <a:solidFill>
                  <a:srgbClr val="FFFFFF"/>
                </a:solidFill>
                <a:latin typeface="Lato 1 Bold"/>
              </a:rPr>
              <a:t>Найти</a:t>
            </a:r>
            <a:r>
              <a:rPr lang="en-US" sz="6409" dirty="0">
                <a:solidFill>
                  <a:srgbClr val="FFFFFF"/>
                </a:solidFill>
                <a:latin typeface="Lato 1 Bold"/>
              </a:rPr>
              <a:t> </a:t>
            </a:r>
            <a:r>
              <a:rPr lang="en-US" sz="6409" dirty="0" err="1">
                <a:solidFill>
                  <a:srgbClr val="FFFFFF"/>
                </a:solidFill>
                <a:latin typeface="Lato 1 Bold"/>
              </a:rPr>
              <a:t>правильного</a:t>
            </a:r>
            <a:r>
              <a:rPr lang="en-US" sz="6409" dirty="0">
                <a:solidFill>
                  <a:srgbClr val="FFFFFF"/>
                </a:solidFill>
                <a:latin typeface="Lato 1 Bold"/>
              </a:rPr>
              <a:t> </a:t>
            </a:r>
            <a:r>
              <a:rPr lang="en-US" sz="6409" dirty="0" err="1">
                <a:solidFill>
                  <a:srgbClr val="FFFFFF"/>
                </a:solidFill>
                <a:latin typeface="Lato 1 Bold"/>
              </a:rPr>
              <a:t>разработчика</a:t>
            </a:r>
            <a:endParaRPr lang="en-US" sz="6409" dirty="0">
              <a:solidFill>
                <a:srgbClr val="FFFFFF"/>
              </a:solidFill>
              <a:latin typeface="Lato 1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49704" y="5077174"/>
            <a:ext cx="16988592" cy="2795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2160" lvl="1" indent="-386080" algn="l">
              <a:lnSpc>
                <a:spcPts val="4480"/>
              </a:lnSpc>
              <a:buFont typeface="Arial"/>
              <a:buChar char="•"/>
            </a:pPr>
            <a:r>
              <a:rPr lang="en-US" sz="3200" spc="-14" dirty="0" err="1">
                <a:solidFill>
                  <a:srgbClr val="FFFFFF"/>
                </a:solidFill>
                <a:latin typeface="Lato 1"/>
              </a:rPr>
              <a:t>Умение</a:t>
            </a:r>
            <a:r>
              <a:rPr lang="en-US" sz="3200" spc="-14" dirty="0">
                <a:solidFill>
                  <a:srgbClr val="FFFFFF"/>
                </a:solidFill>
                <a:latin typeface="Lato 1"/>
              </a:rPr>
              <a:t> </a:t>
            </a:r>
            <a:r>
              <a:rPr lang="en-US" sz="3200" spc="-14" dirty="0" err="1">
                <a:solidFill>
                  <a:srgbClr val="FFFFFF"/>
                </a:solidFill>
                <a:latin typeface="Lato 1"/>
              </a:rPr>
              <a:t>работать</a:t>
            </a:r>
            <a:r>
              <a:rPr lang="en-US" sz="3200" spc="-14" dirty="0">
                <a:solidFill>
                  <a:srgbClr val="FFFFFF"/>
                </a:solidFill>
                <a:latin typeface="Lato 1"/>
              </a:rPr>
              <a:t> с </a:t>
            </a:r>
            <a:r>
              <a:rPr lang="en-US" sz="3200" spc="-14" dirty="0" err="1">
                <a:solidFill>
                  <a:srgbClr val="FFFFFF"/>
                </a:solidFill>
                <a:latin typeface="Lato 1"/>
              </a:rPr>
              <a:t>документацией</a:t>
            </a:r>
            <a:r>
              <a:rPr lang="en-US" sz="3200" spc="-14" dirty="0">
                <a:solidFill>
                  <a:srgbClr val="FFFFFF"/>
                </a:solidFill>
                <a:latin typeface="Lato 1"/>
              </a:rPr>
              <a:t> ПО, </a:t>
            </a:r>
            <a:r>
              <a:rPr lang="en-US" sz="3200" spc="-14" dirty="0" err="1">
                <a:solidFill>
                  <a:srgbClr val="FFFFFF"/>
                </a:solidFill>
                <a:latin typeface="Lato 1"/>
              </a:rPr>
              <a:t>чтобы</a:t>
            </a:r>
            <a:r>
              <a:rPr lang="en-US" sz="3200" spc="-14" dirty="0">
                <a:solidFill>
                  <a:srgbClr val="FFFFFF"/>
                </a:solidFill>
                <a:latin typeface="Lato 1"/>
              </a:rPr>
              <a:t> </a:t>
            </a:r>
            <a:r>
              <a:rPr lang="en-US" sz="3200" spc="-14" dirty="0" err="1">
                <a:solidFill>
                  <a:srgbClr val="FFFFFF"/>
                </a:solidFill>
                <a:latin typeface="Lato 1"/>
              </a:rPr>
              <a:t>корректно</a:t>
            </a:r>
            <a:r>
              <a:rPr lang="en-US" sz="3200" spc="-14" dirty="0">
                <a:solidFill>
                  <a:srgbClr val="FFFFFF"/>
                </a:solidFill>
                <a:latin typeface="Lato 1"/>
              </a:rPr>
              <a:t> </a:t>
            </a:r>
            <a:r>
              <a:rPr lang="en-US" sz="3200" spc="-14" dirty="0" err="1">
                <a:solidFill>
                  <a:srgbClr val="FFFFFF"/>
                </a:solidFill>
                <a:latin typeface="Lato 1"/>
              </a:rPr>
              <a:t>изменить</a:t>
            </a:r>
            <a:r>
              <a:rPr lang="en-US" sz="3200" spc="-14" dirty="0">
                <a:solidFill>
                  <a:srgbClr val="FFFFFF"/>
                </a:solidFill>
                <a:latin typeface="Lato 1"/>
              </a:rPr>
              <a:t> </a:t>
            </a:r>
            <a:r>
              <a:rPr lang="en-US" sz="3200" spc="-14" dirty="0" err="1">
                <a:solidFill>
                  <a:srgbClr val="FFFFFF"/>
                </a:solidFill>
                <a:latin typeface="Lato 1"/>
              </a:rPr>
              <a:t>верстку</a:t>
            </a:r>
            <a:r>
              <a:rPr lang="en-US" sz="3200" spc="-14" dirty="0">
                <a:solidFill>
                  <a:srgbClr val="FFFFFF"/>
                </a:solidFill>
                <a:latin typeface="Lato 1"/>
              </a:rPr>
              <a:t> и </a:t>
            </a:r>
          </a:p>
          <a:p>
            <a:pPr marL="772160" lvl="1" indent="-386080" algn="l">
              <a:lnSpc>
                <a:spcPts val="4480"/>
              </a:lnSpc>
            </a:pPr>
            <a:r>
              <a:rPr lang="en-US" sz="3200" spc="-14" dirty="0" err="1">
                <a:solidFill>
                  <a:srgbClr val="FFFFFF"/>
                </a:solidFill>
                <a:latin typeface="Lato 1"/>
              </a:rPr>
              <a:t>структуру</a:t>
            </a:r>
            <a:r>
              <a:rPr lang="en-US" sz="3200" spc="-14" dirty="0">
                <a:solidFill>
                  <a:srgbClr val="FFFFFF"/>
                </a:solidFill>
                <a:latin typeface="Lato 1"/>
              </a:rPr>
              <a:t> </a:t>
            </a:r>
            <a:r>
              <a:rPr lang="en-US" sz="3200" spc="-14" dirty="0" err="1">
                <a:solidFill>
                  <a:srgbClr val="FFFFFF"/>
                </a:solidFill>
                <a:latin typeface="Lato 1"/>
              </a:rPr>
              <a:t>страниц</a:t>
            </a:r>
            <a:r>
              <a:rPr lang="en-US" sz="3200" spc="-14" dirty="0">
                <a:solidFill>
                  <a:srgbClr val="FFFFFF"/>
                </a:solidFill>
                <a:latin typeface="Lato 1"/>
              </a:rPr>
              <a:t> </a:t>
            </a:r>
            <a:r>
              <a:rPr lang="en-US" sz="3200" spc="-14" dirty="0" err="1">
                <a:solidFill>
                  <a:srgbClr val="FFFFFF"/>
                </a:solidFill>
                <a:latin typeface="Lato 1"/>
              </a:rPr>
              <a:t>под</a:t>
            </a:r>
            <a:r>
              <a:rPr lang="en-US" sz="3200" spc="-14" dirty="0">
                <a:solidFill>
                  <a:srgbClr val="FFFFFF"/>
                </a:solidFill>
                <a:latin typeface="Lato 1"/>
              </a:rPr>
              <a:t> </a:t>
            </a:r>
            <a:r>
              <a:rPr lang="en-US" sz="3200" spc="-14" dirty="0" err="1">
                <a:solidFill>
                  <a:srgbClr val="FFFFFF"/>
                </a:solidFill>
                <a:latin typeface="Lato 1"/>
              </a:rPr>
              <a:t>потребности</a:t>
            </a:r>
            <a:r>
              <a:rPr lang="en-US" sz="3200" spc="-14" dirty="0">
                <a:solidFill>
                  <a:srgbClr val="FFFFFF"/>
                </a:solidFill>
                <a:latin typeface="Lato 1"/>
              </a:rPr>
              <a:t> </a:t>
            </a:r>
            <a:r>
              <a:rPr lang="en-US" sz="3200" spc="-14" dirty="0" err="1">
                <a:solidFill>
                  <a:srgbClr val="FFFFFF"/>
                </a:solidFill>
                <a:latin typeface="Lato 1"/>
              </a:rPr>
              <a:t>незрячих</a:t>
            </a:r>
            <a:r>
              <a:rPr lang="en-US" sz="3200" spc="-14" dirty="0">
                <a:solidFill>
                  <a:srgbClr val="FFFFFF"/>
                </a:solidFill>
                <a:latin typeface="Lato 1"/>
              </a:rPr>
              <a:t> </a:t>
            </a:r>
            <a:r>
              <a:rPr lang="en-US" sz="3200" spc="-14" dirty="0" err="1">
                <a:solidFill>
                  <a:srgbClr val="FFFFFF"/>
                </a:solidFill>
                <a:latin typeface="Lato 1"/>
              </a:rPr>
              <a:t>пользователей</a:t>
            </a:r>
            <a:endParaRPr lang="en-US" sz="3200" spc="-14" dirty="0">
              <a:solidFill>
                <a:srgbClr val="FFFFFF"/>
              </a:solidFill>
              <a:latin typeface="Lato 1"/>
            </a:endParaRPr>
          </a:p>
          <a:p>
            <a:pPr marL="772160" lvl="1" indent="-386080" algn="l">
              <a:lnSpc>
                <a:spcPts val="4480"/>
              </a:lnSpc>
              <a:buFont typeface="Arial"/>
              <a:buChar char="•"/>
            </a:pPr>
            <a:r>
              <a:rPr lang="en-US" sz="3200" spc="-14" dirty="0" err="1">
                <a:solidFill>
                  <a:srgbClr val="FFFFFF"/>
                </a:solidFill>
                <a:latin typeface="Lato 1"/>
              </a:rPr>
              <a:t>Экспертиза</a:t>
            </a:r>
            <a:r>
              <a:rPr lang="en-US" sz="3200" spc="-14" dirty="0">
                <a:solidFill>
                  <a:srgbClr val="FFFFFF"/>
                </a:solidFill>
                <a:latin typeface="Lato 1"/>
              </a:rPr>
              <a:t> </a:t>
            </a:r>
            <a:r>
              <a:rPr lang="en-US" sz="3200" spc="-14" dirty="0" err="1">
                <a:solidFill>
                  <a:srgbClr val="FFFFFF"/>
                </a:solidFill>
                <a:latin typeface="Lato 1"/>
              </a:rPr>
              <a:t>адаптации</a:t>
            </a:r>
            <a:r>
              <a:rPr lang="en-US" sz="3200" spc="-14" dirty="0">
                <a:solidFill>
                  <a:srgbClr val="FFFFFF"/>
                </a:solidFill>
                <a:latin typeface="Lato 1"/>
              </a:rPr>
              <a:t> </a:t>
            </a:r>
            <a:r>
              <a:rPr lang="en-US" sz="3200" spc="-14" dirty="0" err="1">
                <a:solidFill>
                  <a:srgbClr val="FFFFFF"/>
                </a:solidFill>
                <a:latin typeface="Lato 1"/>
              </a:rPr>
              <a:t>цифровых</a:t>
            </a:r>
            <a:r>
              <a:rPr lang="en-US" sz="3200" spc="-14" dirty="0">
                <a:solidFill>
                  <a:srgbClr val="FFFFFF"/>
                </a:solidFill>
                <a:latin typeface="Lato 1"/>
              </a:rPr>
              <a:t> </a:t>
            </a:r>
            <a:r>
              <a:rPr lang="en-US" sz="3200" spc="-14" dirty="0" err="1">
                <a:solidFill>
                  <a:srgbClr val="FFFFFF"/>
                </a:solidFill>
                <a:latin typeface="Lato 1"/>
              </a:rPr>
              <a:t>сервисов</a:t>
            </a:r>
            <a:r>
              <a:rPr lang="en-US" sz="3200" spc="-14" dirty="0">
                <a:solidFill>
                  <a:srgbClr val="FFFFFF"/>
                </a:solidFill>
                <a:latin typeface="Lato 1"/>
              </a:rPr>
              <a:t> </a:t>
            </a:r>
            <a:r>
              <a:rPr lang="en-US" sz="3200" spc="-14" dirty="0" err="1">
                <a:solidFill>
                  <a:srgbClr val="FFFFFF"/>
                </a:solidFill>
                <a:latin typeface="Lato 1"/>
              </a:rPr>
              <a:t>для</a:t>
            </a:r>
            <a:r>
              <a:rPr lang="en-US" sz="3200" spc="-14" dirty="0">
                <a:solidFill>
                  <a:srgbClr val="FFFFFF"/>
                </a:solidFill>
                <a:latin typeface="Lato 1"/>
              </a:rPr>
              <a:t> </a:t>
            </a:r>
            <a:r>
              <a:rPr lang="en-US" sz="3200" spc="-14" dirty="0" err="1">
                <a:solidFill>
                  <a:srgbClr val="FFFFFF"/>
                </a:solidFill>
                <a:latin typeface="Lato 1"/>
              </a:rPr>
              <a:t>незрячих</a:t>
            </a:r>
            <a:r>
              <a:rPr lang="en-US" sz="3200" spc="-14" dirty="0">
                <a:solidFill>
                  <a:srgbClr val="FFFFFF"/>
                </a:solidFill>
                <a:latin typeface="Lato 1"/>
              </a:rPr>
              <a:t> </a:t>
            </a:r>
            <a:r>
              <a:rPr lang="en-US" sz="3200" spc="-14" dirty="0" err="1">
                <a:solidFill>
                  <a:srgbClr val="FFFFFF"/>
                </a:solidFill>
                <a:latin typeface="Lato 1"/>
              </a:rPr>
              <a:t>пользователей</a:t>
            </a:r>
            <a:endParaRPr lang="en-US" sz="3200" spc="-14" dirty="0">
              <a:solidFill>
                <a:srgbClr val="FFFFFF"/>
              </a:solidFill>
              <a:latin typeface="Lato 1"/>
            </a:endParaRPr>
          </a:p>
          <a:p>
            <a:pPr marL="772160" lvl="1" indent="-386080" algn="l">
              <a:lnSpc>
                <a:spcPts val="4480"/>
              </a:lnSpc>
              <a:buFont typeface="Arial"/>
              <a:buChar char="•"/>
            </a:pPr>
            <a:r>
              <a:rPr lang="en-US" sz="3200" spc="-14" dirty="0" err="1">
                <a:solidFill>
                  <a:srgbClr val="FFFFFF"/>
                </a:solidFill>
                <a:latin typeface="Lato 1"/>
              </a:rPr>
              <a:t>Экспертиза</a:t>
            </a:r>
            <a:r>
              <a:rPr lang="en-US" sz="3200" spc="-14" dirty="0">
                <a:solidFill>
                  <a:srgbClr val="FFFFFF"/>
                </a:solidFill>
                <a:latin typeface="Lato 1"/>
              </a:rPr>
              <a:t> </a:t>
            </a:r>
            <a:r>
              <a:rPr lang="en-US" sz="3200" spc="-14" dirty="0" err="1">
                <a:solidFill>
                  <a:srgbClr val="FFFFFF"/>
                </a:solidFill>
                <a:latin typeface="Lato 1"/>
              </a:rPr>
              <a:t>тестирования</a:t>
            </a:r>
            <a:r>
              <a:rPr lang="en-US" sz="3200" spc="-14" dirty="0">
                <a:solidFill>
                  <a:srgbClr val="FFFFFF"/>
                </a:solidFill>
                <a:latin typeface="Lato 1"/>
              </a:rPr>
              <a:t> </a:t>
            </a:r>
            <a:r>
              <a:rPr lang="en-US" sz="3200" spc="-14" dirty="0" err="1">
                <a:solidFill>
                  <a:srgbClr val="FFFFFF"/>
                </a:solidFill>
                <a:latin typeface="Lato 1"/>
              </a:rPr>
              <a:t>цифровых</a:t>
            </a:r>
            <a:r>
              <a:rPr lang="en-US" sz="3200" spc="-14" dirty="0">
                <a:solidFill>
                  <a:srgbClr val="FFFFFF"/>
                </a:solidFill>
                <a:latin typeface="Lato 1"/>
              </a:rPr>
              <a:t> </a:t>
            </a:r>
            <a:r>
              <a:rPr lang="en-US" sz="3200" spc="-14" dirty="0" err="1">
                <a:solidFill>
                  <a:srgbClr val="FFFFFF"/>
                </a:solidFill>
                <a:latin typeface="Lato 1"/>
              </a:rPr>
              <a:t>сервисов</a:t>
            </a:r>
            <a:r>
              <a:rPr lang="en-US" sz="3200" spc="-14" dirty="0">
                <a:solidFill>
                  <a:srgbClr val="FFFFFF"/>
                </a:solidFill>
                <a:latin typeface="Lato 1"/>
              </a:rPr>
              <a:t> </a:t>
            </a:r>
            <a:r>
              <a:rPr lang="en-US" sz="3200" spc="-14" dirty="0" err="1">
                <a:solidFill>
                  <a:srgbClr val="FFFFFF"/>
                </a:solidFill>
                <a:latin typeface="Lato 1"/>
              </a:rPr>
              <a:t>со</a:t>
            </a:r>
            <a:r>
              <a:rPr lang="en-US" sz="3200" spc="-14" dirty="0">
                <a:solidFill>
                  <a:srgbClr val="FFFFFF"/>
                </a:solidFill>
                <a:latin typeface="Lato 1"/>
              </a:rPr>
              <a:t> </a:t>
            </a:r>
            <a:r>
              <a:rPr lang="en-US" sz="3200" spc="-14" dirty="0" err="1">
                <a:solidFill>
                  <a:srgbClr val="FFFFFF"/>
                </a:solidFill>
                <a:latin typeface="Lato 1"/>
              </a:rPr>
              <a:t>стороны</a:t>
            </a:r>
            <a:r>
              <a:rPr lang="en-US" sz="3200" spc="-14" dirty="0">
                <a:solidFill>
                  <a:srgbClr val="FFFFFF"/>
                </a:solidFill>
                <a:latin typeface="Lato 1"/>
              </a:rPr>
              <a:t> </a:t>
            </a:r>
            <a:r>
              <a:rPr lang="en-US" sz="3200" spc="-14" dirty="0" err="1">
                <a:solidFill>
                  <a:srgbClr val="FFFFFF"/>
                </a:solidFill>
                <a:latin typeface="Lato 1"/>
              </a:rPr>
              <a:t>незрячих</a:t>
            </a:r>
            <a:r>
              <a:rPr lang="en-US" sz="3200" spc="-14" dirty="0">
                <a:solidFill>
                  <a:srgbClr val="FFFFFF"/>
                </a:solidFill>
                <a:latin typeface="Lato 1"/>
              </a:rPr>
              <a:t> </a:t>
            </a:r>
            <a:r>
              <a:rPr lang="en-US" sz="3200" spc="-14" dirty="0" err="1">
                <a:solidFill>
                  <a:srgbClr val="FFFFFF"/>
                </a:solidFill>
                <a:latin typeface="Lato 1"/>
              </a:rPr>
              <a:t>пользователей</a:t>
            </a:r>
            <a:endParaRPr lang="en-US" sz="3200" spc="-14" dirty="0">
              <a:solidFill>
                <a:srgbClr val="FFFFFF"/>
              </a:solidFill>
              <a:latin typeface="Lato 1"/>
            </a:endParaRPr>
          </a:p>
          <a:p>
            <a:pPr marL="772160" lvl="1" indent="-386080" algn="l">
              <a:lnSpc>
                <a:spcPts val="4480"/>
              </a:lnSpc>
              <a:buFont typeface="Arial"/>
              <a:buChar char="•"/>
            </a:pPr>
            <a:r>
              <a:rPr lang="en-US" sz="3200" spc="-14" dirty="0" err="1">
                <a:solidFill>
                  <a:srgbClr val="FFFFFF"/>
                </a:solidFill>
                <a:latin typeface="Lato 1"/>
              </a:rPr>
              <a:t>Экспертиза</a:t>
            </a:r>
            <a:r>
              <a:rPr lang="en-US" sz="3200" spc="-14" dirty="0">
                <a:solidFill>
                  <a:srgbClr val="FFFFFF"/>
                </a:solidFill>
                <a:latin typeface="Lato 1"/>
              </a:rPr>
              <a:t> в </a:t>
            </a:r>
            <a:r>
              <a:rPr lang="en-US" sz="3200" spc="-14" dirty="0" err="1">
                <a:solidFill>
                  <a:srgbClr val="FFFFFF"/>
                </a:solidFill>
                <a:latin typeface="Lato 1"/>
              </a:rPr>
              <a:t>работе</a:t>
            </a:r>
            <a:r>
              <a:rPr lang="en-US" sz="3200" spc="-14" dirty="0">
                <a:solidFill>
                  <a:srgbClr val="FFFFFF"/>
                </a:solidFill>
                <a:latin typeface="Lato 1"/>
              </a:rPr>
              <a:t> с </a:t>
            </a:r>
            <a:r>
              <a:rPr lang="en-US" sz="3200" spc="-14" dirty="0" err="1">
                <a:solidFill>
                  <a:srgbClr val="FFFFFF"/>
                </a:solidFill>
                <a:latin typeface="Lato 1"/>
              </a:rPr>
              <a:t>нестандартными</a:t>
            </a:r>
            <a:r>
              <a:rPr lang="en-US" sz="3200" spc="-14" dirty="0">
                <a:solidFill>
                  <a:srgbClr val="FFFFFF"/>
                </a:solidFill>
                <a:latin typeface="Lato 1"/>
              </a:rPr>
              <a:t> </a:t>
            </a:r>
            <a:r>
              <a:rPr lang="en-US" sz="3200" spc="-14" dirty="0" err="1">
                <a:solidFill>
                  <a:srgbClr val="FFFFFF"/>
                </a:solidFill>
                <a:latin typeface="Lato 1"/>
              </a:rPr>
              <a:t>элементами</a:t>
            </a:r>
            <a:r>
              <a:rPr lang="en-US" sz="3200" spc="-14" dirty="0">
                <a:solidFill>
                  <a:srgbClr val="FFFFFF"/>
                </a:solidFill>
                <a:latin typeface="Lato 1"/>
              </a:rPr>
              <a:t> </a:t>
            </a:r>
            <a:r>
              <a:rPr lang="en-US" sz="3200" spc="-14" dirty="0" err="1">
                <a:solidFill>
                  <a:srgbClr val="FFFFFF"/>
                </a:solidFill>
                <a:latin typeface="Lato 1"/>
              </a:rPr>
              <a:t>языка</a:t>
            </a:r>
            <a:r>
              <a:rPr lang="en-US" sz="3200" spc="-14" dirty="0">
                <a:solidFill>
                  <a:srgbClr val="FFFFFF"/>
                </a:solidFill>
                <a:latin typeface="Lato 1"/>
              </a:rPr>
              <a:t> HTML</a:t>
            </a:r>
          </a:p>
        </p:txBody>
      </p:sp>
      <p:sp>
        <p:nvSpPr>
          <p:cNvPr id="4" name="Freeform 4"/>
          <p:cNvSpPr/>
          <p:nvPr/>
        </p:nvSpPr>
        <p:spPr>
          <a:xfrm>
            <a:off x="1028700" y="851012"/>
            <a:ext cx="3723614" cy="1535910"/>
          </a:xfrm>
          <a:custGeom>
            <a:avLst/>
            <a:gdLst/>
            <a:ahLst/>
            <a:cxnLst/>
            <a:rect l="l" t="t" r="r" b="b"/>
            <a:pathLst>
              <a:path w="3723614" h="1535910">
                <a:moveTo>
                  <a:pt x="0" y="0"/>
                </a:moveTo>
                <a:lnTo>
                  <a:pt x="3723614" y="0"/>
                </a:lnTo>
                <a:lnTo>
                  <a:pt x="3723614" y="1535910"/>
                </a:lnTo>
                <a:lnTo>
                  <a:pt x="0" y="15359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035" t="-45337" r="-16053" b="-52236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469</Words>
  <Application>Microsoft Office PowerPoint</Application>
  <PresentationFormat>Произвольный</PresentationFormat>
  <Paragraphs>83</Paragraphs>
  <Slides>13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Lato 2 Bold</vt:lpstr>
      <vt:lpstr>Calibri</vt:lpstr>
      <vt:lpstr>Arial</vt:lpstr>
      <vt:lpstr>Lato 2 Bold Italics</vt:lpstr>
      <vt:lpstr>Lato 1 Bold</vt:lpstr>
      <vt:lpstr>Lato 2</vt:lpstr>
      <vt:lpstr>Lato 1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Цифровая грамотность для всех: модуль для незрячих пользователей в образовательном проекте ИЗУЧИ ИНТЕРНЕТ – УПРАВЛЯЙ ИМ!</dc:title>
  <cp:lastModifiedBy>Aleinikov</cp:lastModifiedBy>
  <cp:revision>2</cp:revision>
  <dcterms:created xsi:type="dcterms:W3CDTF">2006-08-16T00:00:00Z</dcterms:created>
  <dcterms:modified xsi:type="dcterms:W3CDTF">2023-11-08T15:02:38Z</dcterms:modified>
  <dc:identifier>DAFzkwAxedo</dc:identifier>
</cp:coreProperties>
</file>